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Lst>
  <p:notesMasterIdLst>
    <p:notesMasterId r:id="rId100"/>
  </p:notesMasterIdLst>
  <p:handoutMasterIdLst>
    <p:handoutMasterId r:id="rId101"/>
  </p:handoutMasterIdLst>
  <p:sldIdLst>
    <p:sldId id="256" r:id="rId5"/>
    <p:sldId id="463" r:id="rId6"/>
    <p:sldId id="257" r:id="rId7"/>
    <p:sldId id="271" r:id="rId8"/>
    <p:sldId id="272" r:id="rId9"/>
    <p:sldId id="275" r:id="rId10"/>
    <p:sldId id="409" r:id="rId11"/>
    <p:sldId id="410" r:id="rId12"/>
    <p:sldId id="414" r:id="rId13"/>
    <p:sldId id="332" r:id="rId14"/>
    <p:sldId id="334" r:id="rId15"/>
    <p:sldId id="335" r:id="rId16"/>
    <p:sldId id="336" r:id="rId17"/>
    <p:sldId id="337" r:id="rId18"/>
    <p:sldId id="338" r:id="rId19"/>
    <p:sldId id="339" r:id="rId20"/>
    <p:sldId id="340" r:id="rId21"/>
    <p:sldId id="341" r:id="rId22"/>
    <p:sldId id="418" r:id="rId23"/>
    <p:sldId id="444" r:id="rId24"/>
    <p:sldId id="443" r:id="rId25"/>
    <p:sldId id="445" r:id="rId26"/>
    <p:sldId id="446" r:id="rId27"/>
    <p:sldId id="447" r:id="rId28"/>
    <p:sldId id="349" r:id="rId29"/>
    <p:sldId id="448" r:id="rId30"/>
    <p:sldId id="449" r:id="rId31"/>
    <p:sldId id="450" r:id="rId32"/>
    <p:sldId id="353" r:id="rId33"/>
    <p:sldId id="451" r:id="rId34"/>
    <p:sldId id="452" r:id="rId35"/>
    <p:sldId id="453" r:id="rId36"/>
    <p:sldId id="454" r:id="rId37"/>
    <p:sldId id="455" r:id="rId38"/>
    <p:sldId id="456" r:id="rId39"/>
    <p:sldId id="457" r:id="rId40"/>
    <p:sldId id="458" r:id="rId41"/>
    <p:sldId id="459" r:id="rId42"/>
    <p:sldId id="460" r:id="rId43"/>
    <p:sldId id="461" r:id="rId44"/>
    <p:sldId id="462" r:id="rId45"/>
    <p:sldId id="419" r:id="rId46"/>
    <p:sldId id="421" r:id="rId47"/>
    <p:sldId id="422" r:id="rId48"/>
    <p:sldId id="489" r:id="rId49"/>
    <p:sldId id="423" r:id="rId50"/>
    <p:sldId id="373" r:id="rId51"/>
    <p:sldId id="424" r:id="rId52"/>
    <p:sldId id="425" r:id="rId53"/>
    <p:sldId id="426" r:id="rId54"/>
    <p:sldId id="427" r:id="rId55"/>
    <p:sldId id="428" r:id="rId56"/>
    <p:sldId id="429" r:id="rId57"/>
    <p:sldId id="430" r:id="rId58"/>
    <p:sldId id="431" r:id="rId59"/>
    <p:sldId id="432" r:id="rId60"/>
    <p:sldId id="433" r:id="rId61"/>
    <p:sldId id="434" r:id="rId62"/>
    <p:sldId id="435" r:id="rId63"/>
    <p:sldId id="436" r:id="rId64"/>
    <p:sldId id="437" r:id="rId65"/>
    <p:sldId id="438" r:id="rId66"/>
    <p:sldId id="439" r:id="rId67"/>
    <p:sldId id="440" r:id="rId68"/>
    <p:sldId id="441" r:id="rId69"/>
    <p:sldId id="442" r:id="rId70"/>
    <p:sldId id="420" r:id="rId71"/>
    <p:sldId id="406" r:id="rId72"/>
    <p:sldId id="407" r:id="rId73"/>
    <p:sldId id="466" r:id="rId74"/>
    <p:sldId id="467" r:id="rId75"/>
    <p:sldId id="469" r:id="rId76"/>
    <p:sldId id="468" r:id="rId77"/>
    <p:sldId id="471" r:id="rId78"/>
    <p:sldId id="472" r:id="rId79"/>
    <p:sldId id="475" r:id="rId80"/>
    <p:sldId id="473" r:id="rId81"/>
    <p:sldId id="474" r:id="rId82"/>
    <p:sldId id="477" r:id="rId83"/>
    <p:sldId id="417" r:id="rId84"/>
    <p:sldId id="480" r:id="rId85"/>
    <p:sldId id="481" r:id="rId86"/>
    <p:sldId id="483" r:id="rId87"/>
    <p:sldId id="484" r:id="rId88"/>
    <p:sldId id="485" r:id="rId89"/>
    <p:sldId id="486" r:id="rId90"/>
    <p:sldId id="482" r:id="rId91"/>
    <p:sldId id="488" r:id="rId92"/>
    <p:sldId id="479" r:id="rId93"/>
    <p:sldId id="413" r:id="rId94"/>
    <p:sldId id="465" r:id="rId95"/>
    <p:sldId id="416" r:id="rId96"/>
    <p:sldId id="404" r:id="rId97"/>
    <p:sldId id="464" r:id="rId98"/>
    <p:sldId id="415" r:id="rId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Manuel" initials="GM" lastIdx="21" clrIdx="0">
    <p:extLst>
      <p:ext uri="{19B8F6BF-5375-455C-9EA6-DF929625EA0E}">
        <p15:presenceInfo xmlns:p15="http://schemas.microsoft.com/office/powerpoint/2012/main" userId="S::manuel.garcia1@pearson.com::da1aaefe-ca46-4701-a3a3-8af933510acb" providerId="AD"/>
      </p:ext>
    </p:extLst>
  </p:cmAuthor>
  <p:cmAuthor id="2" name="Brunscheen, Matt" initials="BM" lastIdx="16" clrIdx="1">
    <p:extLst>
      <p:ext uri="{19B8F6BF-5375-455C-9EA6-DF929625EA0E}">
        <p15:presenceInfo xmlns:p15="http://schemas.microsoft.com/office/powerpoint/2012/main" userId="S::matt.brunscheen@pearson.com::442a205a-f7e6-4ba0-9c2d-f33f33090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95576-B678-4BAB-8E96-424A37D0DD7A}" v="1252" dt="2021-04-01T22:34:26.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24" autoAdjust="0"/>
  </p:normalViewPr>
  <p:slideViewPr>
    <p:cSldViewPr snapToGrid="0">
      <p:cViewPr varScale="1">
        <p:scale>
          <a:sx n="114" d="100"/>
          <a:sy n="114" d="100"/>
        </p:scale>
        <p:origin x="438" y="102"/>
      </p:cViewPr>
      <p:guideLst/>
    </p:cSldViewPr>
  </p:slideViewPr>
  <p:notesTextViewPr>
    <p:cViewPr>
      <p:scale>
        <a:sx n="1" d="1"/>
        <a:sy n="1" d="1"/>
      </p:scale>
      <p:origin x="0" y="0"/>
    </p:cViewPr>
  </p:notesTextViewPr>
  <p:notesViewPr>
    <p:cSldViewPr snapToGrid="0">
      <p:cViewPr varScale="1">
        <p:scale>
          <a:sx n="84" d="100"/>
          <a:sy n="84" d="100"/>
        </p:scale>
        <p:origin x="3192"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5/10/relationships/revisionInfo" Target="revisionInfo.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BDA3A0-F852-4E45-9B9A-CBC9735D91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5D0C130-1D6A-4F5A-9158-B6A43228E9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1DCF53-7E50-4CEF-94AD-41A19F3CC872}" type="datetimeFigureOut">
              <a:rPr lang="en-US" smtClean="0"/>
              <a:t>4/5/2021</a:t>
            </a:fld>
            <a:endParaRPr lang="en-US"/>
          </a:p>
        </p:txBody>
      </p:sp>
      <p:sp>
        <p:nvSpPr>
          <p:cNvPr id="4" name="Footer Placeholder 3">
            <a:extLst>
              <a:ext uri="{FF2B5EF4-FFF2-40B4-BE49-F238E27FC236}">
                <a16:creationId xmlns:a16="http://schemas.microsoft.com/office/drawing/2014/main" id="{FC25863E-B10C-40DA-8FE5-603BC6A7E3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B5E596-DE51-4815-8371-C10BFC0E6C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DF76BD-56A5-4BF7-A0B2-F0E44D73A916}" type="slidenum">
              <a:rPr lang="en-US" smtClean="0"/>
              <a:t>‹#›</a:t>
            </a:fld>
            <a:endParaRPr lang="en-US"/>
          </a:p>
        </p:txBody>
      </p:sp>
    </p:spTree>
    <p:extLst>
      <p:ext uri="{BB962C8B-B14F-4D97-AF65-F5344CB8AC3E}">
        <p14:creationId xmlns:p14="http://schemas.microsoft.com/office/powerpoint/2010/main" val="371364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120B0-5D57-412E-A9B3-83BC9A70F4A7}" type="datetimeFigureOut">
              <a:rPr lang="en-US" smtClean="0"/>
              <a:t>4/5/2021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57126-79A2-41D1-8DF4-CD91A08DC654}" type="slidenum">
              <a:rPr lang="en-US" smtClean="0"/>
              <a:t>‹#›</a:t>
            </a:fld>
            <a:endParaRPr lang="en-US"/>
          </a:p>
        </p:txBody>
      </p:sp>
    </p:spTree>
    <p:extLst>
      <p:ext uri="{BB962C8B-B14F-4D97-AF65-F5344CB8AC3E}">
        <p14:creationId xmlns:p14="http://schemas.microsoft.com/office/powerpoint/2010/main" val="92222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8984">
              <a:defRPr/>
            </a:pPr>
            <a:r>
              <a:rPr lang="en-US" sz="1100" dirty="0">
                <a:highlight>
                  <a:srgbClr val="FFFF00"/>
                </a:highlight>
              </a:rPr>
              <a:t>- Secure storage: </a:t>
            </a:r>
            <a:r>
              <a:rPr lang="en-US" sz="1100" dirty="0">
                <a:highlight>
                  <a:srgbClr val="FFFF00"/>
                </a:highlight>
                <a:latin typeface="Verdana" pitchFamily="34" charset="0"/>
                <a:ea typeface="Verdana" pitchFamily="34" charset="0"/>
              </a:rPr>
              <a:t>BIE Alternate Science </a:t>
            </a:r>
            <a:r>
              <a:rPr lang="en-US" sz="1100" dirty="0">
                <a:highlight>
                  <a:srgbClr val="FFFF00"/>
                </a:highlight>
                <a:latin typeface="Verdana" pitchFamily="34" charset="0"/>
                <a:ea typeface="Verdana" pitchFamily="34" charset="0"/>
                <a:cs typeface="Verdana" pitchFamily="34" charset="0"/>
              </a:rPr>
              <a:t>Test Examiners must account for and return test materials and individualized accommodations to the SAC for storage in a secure and locked location immediately after administration, at least on a daily basis. Test materials must not be stored in classrooms.</a:t>
            </a:r>
          </a:p>
          <a:p>
            <a:pPr marL="178017" indent="-178017">
              <a:buFontTx/>
              <a:buChar char="-"/>
            </a:pPr>
            <a:r>
              <a:rPr lang="en-US" sz="1100" dirty="0">
                <a:highlight>
                  <a:srgbClr val="FFFF00"/>
                </a:highlight>
                <a:latin typeface="Verdana" pitchFamily="34" charset="0"/>
                <a:ea typeface="Verdana" pitchFamily="34" charset="0"/>
                <a:cs typeface="Verdana" pitchFamily="34" charset="0"/>
              </a:rPr>
              <a:t>SAC distributes materials to Test Examiners: The SAC is responsible for the distribution of test materials to BIE Alternate Science Test Examiners and for the collection of the test materials during the preparations or accommodations as well as on each day of testing. SACs will have Test Examiners sign the BIE Alternate Science materials out and back in once returned.  Only materials for the student being assessed at that time should be distributed to the Test Examiner.</a:t>
            </a:r>
          </a:p>
          <a:p>
            <a:r>
              <a:rPr lang="en-US" sz="1100" dirty="0">
                <a:highlight>
                  <a:srgbClr val="FFFF00"/>
                </a:highlight>
                <a:latin typeface="Verdana" pitchFamily="34" charset="0"/>
                <a:ea typeface="Verdana" pitchFamily="34" charset="0"/>
                <a:cs typeface="Verdana" pitchFamily="34" charset="0"/>
              </a:rPr>
              <a:t>-D</a:t>
            </a:r>
            <a:r>
              <a:rPr lang="en-US" sz="1100" dirty="0">
                <a:highlight>
                  <a:srgbClr val="FFFF00"/>
                </a:highlight>
                <a:latin typeface="Arial" charset="0"/>
                <a:cs typeface="Arial" charset="0"/>
              </a:rPr>
              <a:t>ue to the unique nature of the BIE Alt: Science and Social Studies assessments, Test Examiners may need access to a student’s materials prior to the test’s </a:t>
            </a:r>
            <a:r>
              <a:rPr lang="en-US" sz="1100" dirty="0">
                <a:latin typeface="Arial" charset="0"/>
                <a:cs typeface="Arial" charset="0"/>
              </a:rPr>
              <a:t>administration in order to prepare any necessary accommodations and organize the provided student materials and manipulatives.</a:t>
            </a:r>
          </a:p>
          <a:p>
            <a:endParaRPr lang="en-US" dirty="0"/>
          </a:p>
        </p:txBody>
      </p:sp>
    </p:spTree>
    <p:extLst>
      <p:ext uri="{BB962C8B-B14F-4D97-AF65-F5344CB8AC3E}">
        <p14:creationId xmlns:p14="http://schemas.microsoft.com/office/powerpoint/2010/main" val="354166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103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the primary prompt one more time – exactly as written. Make sure that you point to the answer choices again. </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25</a:t>
            </a:fld>
            <a:endParaRPr lang="en-US" dirty="0"/>
          </a:p>
        </p:txBody>
      </p:sp>
    </p:spTree>
    <p:extLst>
      <p:ext uri="{BB962C8B-B14F-4D97-AF65-F5344CB8AC3E}">
        <p14:creationId xmlns:p14="http://schemas.microsoft.com/office/powerpoint/2010/main" val="63896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the student responds incorrectly or does not answer at all, you will turn the page and read an additional prompt</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29</a:t>
            </a:fld>
            <a:endParaRPr lang="en-US" dirty="0"/>
          </a:p>
        </p:txBody>
      </p:sp>
    </p:spTree>
    <p:extLst>
      <p:ext uri="{BB962C8B-B14F-4D97-AF65-F5344CB8AC3E}">
        <p14:creationId xmlns:p14="http://schemas.microsoft.com/office/powerpoint/2010/main" val="292279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the student responds incorrectly or does not answer at all, you will turn the page and read an additional prompt</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30</a:t>
            </a:fld>
            <a:endParaRPr lang="en-US" dirty="0"/>
          </a:p>
        </p:txBody>
      </p:sp>
    </p:spTree>
    <p:extLst>
      <p:ext uri="{BB962C8B-B14F-4D97-AF65-F5344CB8AC3E}">
        <p14:creationId xmlns:p14="http://schemas.microsoft.com/office/powerpoint/2010/main" val="967238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the student responds incorrectly or does not answer at all, you will turn the page and read an additional prompt</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31</a:t>
            </a:fld>
            <a:endParaRPr lang="en-US" dirty="0"/>
          </a:p>
        </p:txBody>
      </p:sp>
    </p:spTree>
    <p:extLst>
      <p:ext uri="{BB962C8B-B14F-4D97-AF65-F5344CB8AC3E}">
        <p14:creationId xmlns:p14="http://schemas.microsoft.com/office/powerpoint/2010/main" val="3016909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a:t>
            </a:r>
            <a:r>
              <a:rPr lang="en-US" baseline="0" dirty="0"/>
              <a:t> now going to walk through the 5</a:t>
            </a:r>
            <a:r>
              <a:rPr lang="en-US" baseline="30000" dirty="0"/>
              <a:t>th</a:t>
            </a:r>
            <a:r>
              <a:rPr lang="en-US" baseline="0" dirty="0"/>
              <a:t> grade Science Supported Performance task with you.</a:t>
            </a:r>
          </a:p>
          <a:p>
            <a:r>
              <a:rPr lang="en-US" baseline="0" dirty="0"/>
              <a:t>This is the teacher facing page.  For supported performance tasks there are two teacher facing pages.</a:t>
            </a:r>
          </a:p>
          <a:p>
            <a:r>
              <a:rPr lang="en-US" baseline="0" dirty="0"/>
              <a:t>Read through the page to yourself before presenting the item to the student</a:t>
            </a:r>
          </a:p>
          <a:p>
            <a:endParaRPr lang="en-US" baseline="0" dirty="0"/>
          </a:p>
          <a:p>
            <a:r>
              <a:rPr lang="en-US" baseline="0" dirty="0"/>
              <a:t>The first portion of the task sets up the activity and tells the student what to do.</a:t>
            </a:r>
          </a:p>
          <a:p>
            <a:r>
              <a:rPr lang="en-US" baseline="0" dirty="0"/>
              <a:t>What the Test Examiner says is in bold font highlighted in gray.</a:t>
            </a:r>
          </a:p>
          <a:p>
            <a:r>
              <a:rPr lang="en-US" baseline="0" dirty="0"/>
              <a:t>Notice in the instructions the Test Examiner is to point to the picture and answer options as they read them.</a:t>
            </a:r>
          </a:p>
          <a:p>
            <a:endParaRPr lang="en-US" dirty="0"/>
          </a:p>
        </p:txBody>
      </p:sp>
    </p:spTree>
    <p:extLst>
      <p:ext uri="{BB962C8B-B14F-4D97-AF65-F5344CB8AC3E}">
        <p14:creationId xmlns:p14="http://schemas.microsoft.com/office/powerpoint/2010/main" val="765657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fontScale="77500" lnSpcReduction="20000"/>
          </a:bodyPr>
          <a:lstStyle/>
          <a:p>
            <a:r>
              <a:rPr lang="en-US" dirty="0"/>
              <a:t>Consider the following when planning and scheduling</a:t>
            </a:r>
            <a:r>
              <a:rPr lang="en-US" baseline="0" dirty="0"/>
              <a:t> test administration:</a:t>
            </a:r>
          </a:p>
          <a:p>
            <a:endParaRPr lang="en-US" baseline="0" dirty="0"/>
          </a:p>
          <a:p>
            <a:r>
              <a:rPr lang="en-US" baseline="0" dirty="0"/>
              <a:t>Determine the number of students to be assessed. Multiply that number by the number of testlets for the grades and content areas to be assessed. Most testlets take 5 to 15 minutes to administer, but that will vary from student to student since the population of students who participate in this assessment is so diverse. The average time to complete a </a:t>
            </a:r>
            <a:r>
              <a:rPr lang="en-US" baseline="0" dirty="0" err="1"/>
              <a:t>testlet</a:t>
            </a:r>
            <a:r>
              <a:rPr lang="en-US" baseline="0" dirty="0"/>
              <a:t> in Colorado is 7 minutes for math and 5 minutes for ELA. Using the released testlets as practice will provide some idea of </a:t>
            </a:r>
            <a:r>
              <a:rPr lang="en-US" baseline="0" dirty="0">
                <a:solidFill>
                  <a:srgbClr val="FF0000"/>
                </a:solidFill>
              </a:rPr>
              <a:t>how long each student will take </a:t>
            </a:r>
            <a:r>
              <a:rPr lang="en-US" baseline="0" dirty="0"/>
              <a:t>to complete a testlet so plans may be made based on the total number of testlets </a:t>
            </a:r>
            <a:r>
              <a:rPr lang="en-US" baseline="0" dirty="0">
                <a:solidFill>
                  <a:srgbClr val="FF0000"/>
                </a:solidFill>
              </a:rPr>
              <a:t>being administered</a:t>
            </a:r>
            <a:r>
              <a:rPr lang="en-US" baseline="0" dirty="0"/>
              <a:t>. </a:t>
            </a:r>
          </a:p>
          <a:p>
            <a:endParaRPr lang="en-US" baseline="0" dirty="0"/>
          </a:p>
          <a:p>
            <a:r>
              <a:rPr lang="en-US" baseline="0" dirty="0"/>
              <a:t>Consider the number of testing devices needed, the number of students who will complete testlets on a desktop or laptop computer versus a tablet, and the number of students who will need assistive technologies. </a:t>
            </a:r>
          </a:p>
          <a:p>
            <a:endParaRPr lang="en-US" baseline="0" dirty="0"/>
          </a:p>
          <a:p>
            <a:r>
              <a:rPr lang="en-US" baseline="0" dirty="0">
                <a:solidFill>
                  <a:srgbClr val="FF0000"/>
                </a:solidFill>
              </a:rPr>
              <a:t>Determine where test administration will take place and whether students will be assessed in a classroom or if it is necessary to reserve space in a computer lab</a:t>
            </a:r>
            <a:r>
              <a:rPr lang="en-US" baseline="0" dirty="0"/>
              <a:t>. Remember, the assessment cannot be administered to groups of students; even within the same grade, students will be taking different testlets at varying linkage levels with different TIPs. While this is a standardized assessment, it is individualized for students. It must be administered one-on-one. </a:t>
            </a:r>
          </a:p>
          <a:p>
            <a:endParaRPr lang="en-US" baseline="0" dirty="0"/>
          </a:p>
          <a:p>
            <a:pPr lvl="0"/>
            <a:r>
              <a:rPr lang="en-US" dirty="0"/>
              <a:t>Getting ready to administer an actual </a:t>
            </a:r>
            <a:r>
              <a:rPr lang="en-US" dirty="0" err="1"/>
              <a:t>testlet</a:t>
            </a:r>
            <a:r>
              <a:rPr lang="en-US" dirty="0"/>
              <a:t> requires a designated quiet area for testing clear from distractions. If it is necessary to assess a student in a classroom where other students are present, arrange the computer monitor or other testing display so it is only visible to the student being assessed.  Also, set up any accessibility devices needed before initiating the </a:t>
            </a:r>
            <a:r>
              <a:rPr lang="en-US" dirty="0" err="1"/>
              <a:t>testlet</a:t>
            </a:r>
            <a:r>
              <a:rPr lang="en-US" dirty="0"/>
              <a:t> with the student. </a:t>
            </a:r>
          </a:p>
          <a:p>
            <a:r>
              <a:rPr lang="en-US" dirty="0"/>
              <a:t> </a:t>
            </a:r>
          </a:p>
          <a:p>
            <a:pPr defTabSz="881341">
              <a:defRPr/>
            </a:pPr>
            <a:r>
              <a:rPr lang="en-US" dirty="0"/>
              <a:t>Evaluate student behavior. Not every day is a good day to assess a student.  Use professional judgment, and reschedule testing for another time if a student is not having a good day on the intended assessment day.  If the student gets tired or distracted during a </a:t>
            </a:r>
            <a:r>
              <a:rPr lang="en-US" dirty="0" err="1"/>
              <a:t>testlet</a:t>
            </a:r>
            <a:r>
              <a:rPr lang="en-US" dirty="0"/>
              <a:t> sooner than expected, allow the student to take a short break. In some states, it is allowable to use the </a:t>
            </a:r>
            <a:r>
              <a:rPr lang="en-US" b="1" dirty="0"/>
              <a:t>EXIT DOES NOT SAVE </a:t>
            </a:r>
            <a:r>
              <a:rPr lang="en-US" dirty="0"/>
              <a:t>button to discontinue a </a:t>
            </a:r>
            <a:r>
              <a:rPr lang="en-US" dirty="0" err="1"/>
              <a:t>testlet</a:t>
            </a:r>
            <a:r>
              <a:rPr lang="en-US" dirty="0"/>
              <a:t> so a student can return to it and start over at a better time. Using the button erases all work on the current </a:t>
            </a:r>
            <a:r>
              <a:rPr lang="en-US" dirty="0" err="1"/>
              <a:t>testlet</a:t>
            </a:r>
            <a:r>
              <a:rPr lang="en-US" dirty="0"/>
              <a:t>. Therefore, the student will have to restart the </a:t>
            </a:r>
            <a:r>
              <a:rPr lang="en-US" dirty="0" err="1"/>
              <a:t>testlet</a:t>
            </a:r>
            <a:r>
              <a:rPr lang="en-US" dirty="0"/>
              <a:t> from the beginning. Follow state guidance regarding the use of the </a:t>
            </a:r>
            <a:r>
              <a:rPr lang="en-US" b="1" dirty="0"/>
              <a:t>EXIT DOES NOT SAVE </a:t>
            </a:r>
            <a:r>
              <a:rPr lang="en-US" dirty="0"/>
              <a:t>button. </a:t>
            </a:r>
          </a:p>
          <a:p>
            <a:endParaRPr lang="en-US" baseline="0" dirty="0"/>
          </a:p>
        </p:txBody>
      </p:sp>
      <p:sp>
        <p:nvSpPr>
          <p:cNvPr id="4" name="Footer Placeholder 3"/>
          <p:cNvSpPr>
            <a:spLocks noGrp="1"/>
          </p:cNvSpPr>
          <p:nvPr>
            <p:ph type="ftr" sz="quarter" idx="10"/>
          </p:nvPr>
        </p:nvSpPr>
        <p:spPr/>
        <p:txBody>
          <a:bodyPr/>
          <a:lstStyle/>
          <a:p>
            <a:r>
              <a:rPr lang="en-US" dirty="0"/>
              <a:t>Module 4 – Year-End Model – ELA and Mathematics</a:t>
            </a:r>
          </a:p>
        </p:txBody>
      </p:sp>
      <p:sp>
        <p:nvSpPr>
          <p:cNvPr id="5" name="Slide Number Placeholder 4"/>
          <p:cNvSpPr>
            <a:spLocks noGrp="1"/>
          </p:cNvSpPr>
          <p:nvPr>
            <p:ph type="sldNum" sz="quarter" idx="11"/>
          </p:nvPr>
        </p:nvSpPr>
        <p:spPr/>
        <p:txBody>
          <a:bodyPr/>
          <a:lstStyle/>
          <a:p>
            <a:pPr defTabSz="457174">
              <a:defRPr/>
            </a:pPr>
            <a:fld id="{0714B247-3EF4-4B92-B384-051E3FA20BBF}" type="slidenum">
              <a:rPr lang="en-US" sz="1300">
                <a:solidFill>
                  <a:prstClr val="black"/>
                </a:solidFill>
                <a:latin typeface="Calibri"/>
              </a:rPr>
              <a:pPr defTabSz="457174">
                <a:defRPr/>
              </a:pPr>
              <a:t>68</a:t>
            </a:fld>
            <a:endParaRPr lang="en-US" sz="1300" dirty="0">
              <a:solidFill>
                <a:prstClr val="black"/>
              </a:solidFill>
              <a:latin typeface="Calibri"/>
            </a:endParaRPr>
          </a:p>
        </p:txBody>
      </p:sp>
    </p:spTree>
    <p:extLst>
      <p:ext uri="{BB962C8B-B14F-4D97-AF65-F5344CB8AC3E}">
        <p14:creationId xmlns:p14="http://schemas.microsoft.com/office/powerpoint/2010/main" val="21626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lvl="0"/>
            <a:r>
              <a:rPr lang="en-US" dirty="0"/>
              <a:t>Getting ready to administer an actual testlet requires a designated quiet area for testing clear from distractions. If it is necessary to assess a student in a classroom where other students are present, arrange the computer monitor or other testing display so it is only visible to the student being assessed.  Also, set up any accessibility devices needed before initiating the testlet with the student. </a:t>
            </a:r>
          </a:p>
          <a:p>
            <a:r>
              <a:rPr lang="en-US" dirty="0"/>
              <a:t> </a:t>
            </a:r>
          </a:p>
          <a:p>
            <a:pPr defTabSz="881341">
              <a:defRPr/>
            </a:pPr>
            <a:r>
              <a:rPr lang="en-US" dirty="0"/>
              <a:t>Evaluate student behavior. Not every day is a good day to assess a student.  Use professional judgment, and reschedule testing for another time if a student is not having a good day on the intended assessment day.  If the student gets tired or distracted during a testlet sooner than expected, allow the student to take a short break. </a:t>
            </a:r>
          </a:p>
          <a:p>
            <a:pPr defTabSz="881341">
              <a:defRPr/>
            </a:pPr>
            <a:endParaRPr lang="en-US" b="1" dirty="0"/>
          </a:p>
          <a:p>
            <a:pPr defTabSz="881341">
              <a:defRPr/>
            </a:pPr>
            <a:r>
              <a:rPr lang="en-US" b="0" dirty="0"/>
              <a:t>I</a:t>
            </a:r>
            <a:r>
              <a:rPr lang="en-US" b="0" baseline="0" dirty="0"/>
              <a:t>n Colorado, the Exit Do Not Save button should not be used for student behavior. Instead, it should only be used if the Test Administrator is called away and the student cannot return to finish testing. For example, a fire drill or another student has a medical issue that interrupts testing. </a:t>
            </a:r>
            <a:endParaRPr lang="en-US" b="0" dirty="0"/>
          </a:p>
          <a:p>
            <a:endParaRPr lang="en-US" b="1" dirty="0"/>
          </a:p>
          <a:p>
            <a:pPr lvl="0"/>
            <a:endParaRPr lang="en-US" dirty="0"/>
          </a:p>
        </p:txBody>
      </p:sp>
      <p:sp>
        <p:nvSpPr>
          <p:cNvPr id="4" name="Slide Number Placeholder 3"/>
          <p:cNvSpPr>
            <a:spLocks noGrp="1"/>
          </p:cNvSpPr>
          <p:nvPr>
            <p:ph type="sldNum" sz="quarter" idx="10"/>
          </p:nvPr>
        </p:nvSpPr>
        <p:spPr/>
        <p:txBody>
          <a:bodyPr/>
          <a:lstStyle/>
          <a:p>
            <a:pPr defTabSz="457174">
              <a:defRPr/>
            </a:pPr>
            <a:fld id="{0714B247-3EF4-4B92-B384-051E3FA20BBF}" type="slidenum">
              <a:rPr lang="en-US" sz="1300">
                <a:solidFill>
                  <a:prstClr val="black"/>
                </a:solidFill>
                <a:latin typeface="Calibri"/>
              </a:rPr>
              <a:pPr defTabSz="457174">
                <a:defRPr/>
              </a:pPr>
              <a:t>69</a:t>
            </a:fld>
            <a:endParaRPr lang="en-US" sz="1300"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a:t>Module 4 – Year-End Model – ELA and Mathematics</a:t>
            </a:r>
          </a:p>
        </p:txBody>
      </p:sp>
    </p:spTree>
    <p:extLst>
      <p:ext uri="{BB962C8B-B14F-4D97-AF65-F5344CB8AC3E}">
        <p14:creationId xmlns:p14="http://schemas.microsoft.com/office/powerpoint/2010/main" val="10440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10</a:t>
            </a:fld>
            <a:endParaRPr lang="en-US"/>
          </a:p>
        </p:txBody>
      </p:sp>
    </p:spTree>
    <p:extLst>
      <p:ext uri="{BB962C8B-B14F-4D97-AF65-F5344CB8AC3E}">
        <p14:creationId xmlns:p14="http://schemas.microsoft.com/office/powerpoint/2010/main" val="145732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11</a:t>
            </a:fld>
            <a:endParaRPr lang="en-US"/>
          </a:p>
        </p:txBody>
      </p:sp>
    </p:spTree>
    <p:extLst>
      <p:ext uri="{BB962C8B-B14F-4D97-AF65-F5344CB8AC3E}">
        <p14:creationId xmlns:p14="http://schemas.microsoft.com/office/powerpoint/2010/main" val="237159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91B0E4-BD5D-4E16-8D84-F8B1ED5D4E56}" type="slidenum">
              <a:rPr lang="en-US" smtClean="0"/>
              <a:pPr/>
              <a:t>12</a:t>
            </a:fld>
            <a:endParaRPr lang="en-US"/>
          </a:p>
        </p:txBody>
      </p:sp>
    </p:spTree>
    <p:extLst>
      <p:ext uri="{BB962C8B-B14F-4D97-AF65-F5344CB8AC3E}">
        <p14:creationId xmlns:p14="http://schemas.microsoft.com/office/powerpoint/2010/main" val="163232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91B0E4-BD5D-4E16-8D84-F8B1ED5D4E56}" type="slidenum">
              <a:rPr lang="en-US" smtClean="0"/>
              <a:pPr/>
              <a:t>13</a:t>
            </a:fld>
            <a:endParaRPr lang="en-US"/>
          </a:p>
        </p:txBody>
      </p:sp>
    </p:spTree>
    <p:extLst>
      <p:ext uri="{BB962C8B-B14F-4D97-AF65-F5344CB8AC3E}">
        <p14:creationId xmlns:p14="http://schemas.microsoft.com/office/powerpoint/2010/main" val="322243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996950" y="687388"/>
            <a:ext cx="5867400" cy="3300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7043" name="Header Placeholder 3"/>
          <p:cNvSpPr>
            <a:spLocks noGrp="1"/>
          </p:cNvSpPr>
          <p:nvPr>
            <p:ph type="hdr" sz="quarter"/>
          </p:nvPr>
        </p:nvSpPr>
        <p:spPr bwMode="auto">
          <a:xfrm>
            <a:off x="4" y="3"/>
            <a:ext cx="3175019" cy="480770"/>
          </a:xfrm>
          <a:prstGeom prst="rect">
            <a:avLst/>
          </a:prstGeom>
          <a:ln>
            <a:miter lim="800000"/>
            <a:headEnd/>
            <a:tailEnd/>
          </a:ln>
        </p:spPr>
        <p:txBody>
          <a:bodyPr wrap="square" lIns="94906" tIns="47454" rIns="94906" bIns="47454" numCol="1" anchor="t" anchorCtr="0" compatLnSpc="1">
            <a:prstTxWarp prst="textNoShape">
              <a:avLst/>
            </a:prstTxWarp>
          </a:bodyPr>
          <a:lstStyle/>
          <a:p>
            <a:pPr fontAlgn="base">
              <a:spcBef>
                <a:spcPct val="0"/>
              </a:spcBef>
              <a:spcAft>
                <a:spcPct val="0"/>
              </a:spcAft>
              <a:defRPr/>
            </a:pPr>
            <a:endParaRPr lang="en-US"/>
          </a:p>
        </p:txBody>
      </p:sp>
      <p:sp>
        <p:nvSpPr>
          <p:cNvPr id="87044" name="Date Placeholder 4"/>
          <p:cNvSpPr>
            <a:spLocks noGrp="1"/>
          </p:cNvSpPr>
          <p:nvPr>
            <p:ph type="dt" sz="quarter" idx="1"/>
          </p:nvPr>
        </p:nvSpPr>
        <p:spPr bwMode="auto">
          <a:xfrm>
            <a:off x="4148760" y="3"/>
            <a:ext cx="3175019" cy="480770"/>
          </a:xfrm>
          <a:prstGeom prst="rect">
            <a:avLst/>
          </a:prstGeom>
          <a:ln>
            <a:miter lim="800000"/>
            <a:headEnd/>
            <a:tailEnd/>
          </a:ln>
        </p:spPr>
        <p:txBody>
          <a:bodyPr wrap="square" lIns="94906" tIns="47454" rIns="94906" bIns="47454" numCol="1" anchor="t" anchorCtr="0" compatLnSpc="1">
            <a:prstTxWarp prst="textNoShape">
              <a:avLst/>
            </a:prstTxWarp>
          </a:bodyPr>
          <a:lstStyle/>
          <a:p>
            <a:pPr fontAlgn="base">
              <a:spcBef>
                <a:spcPct val="0"/>
              </a:spcBef>
              <a:spcAft>
                <a:spcPct val="0"/>
              </a:spcAft>
              <a:defRPr/>
            </a:pPr>
            <a:fld id="{20943FD0-F21E-401A-9ED8-4651FFD904A9}" type="datetime1">
              <a:rPr lang="en-US" smtClean="0"/>
              <a:pPr fontAlgn="base">
                <a:spcBef>
                  <a:spcPct val="0"/>
                </a:spcBef>
                <a:spcAft>
                  <a:spcPct val="0"/>
                </a:spcAft>
                <a:defRPr/>
              </a:pPr>
              <a:t>4/5/2021</a:t>
            </a:fld>
            <a:endParaRPr lang="en-US"/>
          </a:p>
        </p:txBody>
      </p:sp>
      <p:sp>
        <p:nvSpPr>
          <p:cNvPr id="87045" name="Footer Placeholder 5"/>
          <p:cNvSpPr>
            <a:spLocks noGrp="1"/>
          </p:cNvSpPr>
          <p:nvPr>
            <p:ph type="ftr" sz="quarter" idx="4"/>
          </p:nvPr>
        </p:nvSpPr>
        <p:spPr bwMode="auto">
          <a:xfrm>
            <a:off x="4" y="9126453"/>
            <a:ext cx="3175019" cy="480770"/>
          </a:xfrm>
          <a:prstGeom prst="rect">
            <a:avLst/>
          </a:prstGeom>
          <a:ln>
            <a:miter lim="800000"/>
            <a:headEnd/>
            <a:tailEnd/>
          </a:ln>
        </p:spPr>
        <p:txBody>
          <a:bodyPr wrap="square" lIns="94906" tIns="47454" rIns="94906" bIns="47454" numCol="1" anchorCtr="0" compatLnSpc="1">
            <a:prstTxWarp prst="textNoShape">
              <a:avLst/>
            </a:prstTxWarp>
          </a:bodyPr>
          <a:lstStyle/>
          <a:p>
            <a:pPr fontAlgn="base">
              <a:spcBef>
                <a:spcPct val="0"/>
              </a:spcBef>
              <a:spcAft>
                <a:spcPct val="0"/>
              </a:spcAft>
              <a:defRPr/>
            </a:pPr>
            <a:endParaRPr lang="en-US"/>
          </a:p>
        </p:txBody>
      </p:sp>
      <p:sp>
        <p:nvSpPr>
          <p:cNvPr id="87046" name="Slide Number Placeholder 6"/>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71111" indent="-296581" eaLnBrk="0" hangingPunct="0">
              <a:defRPr>
                <a:solidFill>
                  <a:schemeClr val="tx1"/>
                </a:solidFill>
                <a:latin typeface="Arial" panose="020B0604020202020204" pitchFamily="34" charset="0"/>
              </a:defRPr>
            </a:lvl2pPr>
            <a:lvl3pPr marL="1186325" indent="-237265" eaLnBrk="0" hangingPunct="0">
              <a:defRPr>
                <a:solidFill>
                  <a:schemeClr val="tx1"/>
                </a:solidFill>
                <a:latin typeface="Arial" panose="020B0604020202020204" pitchFamily="34" charset="0"/>
              </a:defRPr>
            </a:lvl3pPr>
            <a:lvl4pPr marL="1660856" indent="-237265" eaLnBrk="0" hangingPunct="0">
              <a:defRPr>
                <a:solidFill>
                  <a:schemeClr val="tx1"/>
                </a:solidFill>
                <a:latin typeface="Arial" panose="020B0604020202020204" pitchFamily="34" charset="0"/>
              </a:defRPr>
            </a:lvl4pPr>
            <a:lvl5pPr marL="2135386" indent="-237265" eaLnBrk="0" hangingPunct="0">
              <a:defRPr>
                <a:solidFill>
                  <a:schemeClr val="tx1"/>
                </a:solidFill>
                <a:latin typeface="Arial" panose="020B0604020202020204" pitchFamily="34" charset="0"/>
              </a:defRPr>
            </a:lvl5pPr>
            <a:lvl6pPr marL="2609916" indent="-237265" eaLnBrk="0" fontAlgn="base" hangingPunct="0">
              <a:spcBef>
                <a:spcPct val="0"/>
              </a:spcBef>
              <a:spcAft>
                <a:spcPct val="0"/>
              </a:spcAft>
              <a:defRPr>
                <a:solidFill>
                  <a:schemeClr val="tx1"/>
                </a:solidFill>
                <a:latin typeface="Arial" panose="020B0604020202020204" pitchFamily="34" charset="0"/>
              </a:defRPr>
            </a:lvl6pPr>
            <a:lvl7pPr marL="3084445" indent="-237265" eaLnBrk="0" fontAlgn="base" hangingPunct="0">
              <a:spcBef>
                <a:spcPct val="0"/>
              </a:spcBef>
              <a:spcAft>
                <a:spcPct val="0"/>
              </a:spcAft>
              <a:defRPr>
                <a:solidFill>
                  <a:schemeClr val="tx1"/>
                </a:solidFill>
                <a:latin typeface="Arial" panose="020B0604020202020204" pitchFamily="34" charset="0"/>
              </a:defRPr>
            </a:lvl7pPr>
            <a:lvl8pPr marL="3558976" indent="-237265" eaLnBrk="0" fontAlgn="base" hangingPunct="0">
              <a:spcBef>
                <a:spcPct val="0"/>
              </a:spcBef>
              <a:spcAft>
                <a:spcPct val="0"/>
              </a:spcAft>
              <a:defRPr>
                <a:solidFill>
                  <a:schemeClr val="tx1"/>
                </a:solidFill>
                <a:latin typeface="Arial" panose="020B0604020202020204" pitchFamily="34" charset="0"/>
              </a:defRPr>
            </a:lvl8pPr>
            <a:lvl9pPr marL="4033505" indent="-23726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84DC22-EB18-480A-ACFB-AC70F0E4CC4D}"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2270773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a:solidFill>
                  <a:schemeClr val="tx1"/>
                </a:solidFill>
              </a:rPr>
              <a:t>Each student MUST be assessed with the same book and corresponding manipulatives per subject. The task manipulatives are shrink-wrapped together with the test book. Its important to keep the test materials that were shrink-wrapped, together. </a:t>
            </a:r>
            <a:endParaRPr lang="en-US" dirty="0">
              <a:solidFill>
                <a:schemeClr val="tx1"/>
              </a:solidFill>
            </a:endParaRPr>
          </a:p>
          <a:p>
            <a:endParaRPr lang="en-US" dirty="0"/>
          </a:p>
        </p:txBody>
      </p:sp>
    </p:spTree>
    <p:extLst>
      <p:ext uri="{BB962C8B-B14F-4D97-AF65-F5344CB8AC3E}">
        <p14:creationId xmlns:p14="http://schemas.microsoft.com/office/powerpoint/2010/main" val="158433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669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781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846FC5-6D2E-4CAA-8FB9-7020C77FBCC0}"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29184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846FC5-6D2E-4CAA-8FB9-7020C77FBCC0}"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406065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846FC5-6D2E-4CAA-8FB9-7020C77FBCC0}"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3024B8-3CF5-4752-A611-9B7004A7575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3235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9846FC5-6D2E-4CAA-8FB9-7020C77FBCC0}"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308233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9846FC5-6D2E-4CAA-8FB9-7020C77FBCC0}"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3024B8-3CF5-4752-A611-9B7004A7575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4419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9846FC5-6D2E-4CAA-8FB9-7020C77FBCC0}"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3501479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46FC5-6D2E-4CAA-8FB9-7020C77FBCC0}"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4160359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46FC5-6D2E-4CAA-8FB9-7020C77FBCC0}"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413129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46FC5-6D2E-4CAA-8FB9-7020C77FBCC0}"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1817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846FC5-6D2E-4CAA-8FB9-7020C77FBCC0}"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282125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846FC5-6D2E-4CAA-8FB9-7020C77FBCC0}"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236411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846FC5-6D2E-4CAA-8FB9-7020C77FBCC0}"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11594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846FC5-6D2E-4CAA-8FB9-7020C77FBCC0}" type="datetimeFigureOut">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29978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46FC5-6D2E-4CAA-8FB9-7020C77FBCC0}" type="datetimeFigureOut">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38519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846FC5-6D2E-4CAA-8FB9-7020C77FBCC0}"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39471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846FC5-6D2E-4CAA-8FB9-7020C77FBCC0}"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3024B8-3CF5-4752-A611-9B7004A75754}" type="slidenum">
              <a:rPr lang="en-US" smtClean="0"/>
              <a:t>‹#›</a:t>
            </a:fld>
            <a:endParaRPr lang="en-US"/>
          </a:p>
        </p:txBody>
      </p:sp>
    </p:spTree>
    <p:extLst>
      <p:ext uri="{BB962C8B-B14F-4D97-AF65-F5344CB8AC3E}">
        <p14:creationId xmlns:p14="http://schemas.microsoft.com/office/powerpoint/2010/main" val="10456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9846FC5-6D2E-4CAA-8FB9-7020C77FBCC0}" type="datetimeFigureOut">
              <a:rPr lang="en-US" smtClean="0"/>
              <a:t>4/5/2021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63024B8-3CF5-4752-A611-9B7004A75754}" type="slidenum">
              <a:rPr lang="en-US" smtClean="0"/>
              <a:t>‹#›</a:t>
            </a:fld>
            <a:endParaRPr lang="en-US"/>
          </a:p>
        </p:txBody>
      </p:sp>
    </p:spTree>
    <p:extLst>
      <p:ext uri="{BB962C8B-B14F-4D97-AF65-F5344CB8AC3E}">
        <p14:creationId xmlns:p14="http://schemas.microsoft.com/office/powerpoint/2010/main" val="287926937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e.mypearsonsupport.com/altScien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93.xml.rels><?xml version="1.0" encoding="UTF-8" standalone="yes"?>
<Relationships xmlns="http://schemas.openxmlformats.org/package/2006/relationships"><Relationship Id="rId2" Type="http://schemas.openxmlformats.org/officeDocument/2006/relationships/hyperlink" Target="mailto:Niccole.White@bie.edu" TargetMode="Externa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hyperlink" Target="mailto:Kylie.Morden@bie.edu" TargetMode="External"/><Relationship Id="rId2" Type="http://schemas.openxmlformats.org/officeDocument/2006/relationships/hyperlink" Target="mailto:tamarah.pfeiffer@bie.edu" TargetMode="Externa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050F09-5B8C-48F2-AFEA-EA9E9EDB16FA}"/>
              </a:ext>
            </a:extLst>
          </p:cNvPr>
          <p:cNvSpPr>
            <a:spLocks noGrp="1"/>
          </p:cNvSpPr>
          <p:nvPr>
            <p:ph type="subTitle" idx="1"/>
          </p:nvPr>
        </p:nvSpPr>
        <p:spPr>
          <a:xfrm>
            <a:off x="2589213" y="3429001"/>
            <a:ext cx="8915399" cy="2474662"/>
          </a:xfrm>
        </p:spPr>
        <p:txBody>
          <a:bodyPr>
            <a:normAutofit/>
          </a:bodyPr>
          <a:lstStyle/>
          <a:p>
            <a:r>
              <a:rPr lang="en-US" sz="3000" dirty="0"/>
              <a:t>BIE Alternate Science Assessment</a:t>
            </a:r>
          </a:p>
          <a:p>
            <a:endParaRPr lang="en-US" sz="3000" dirty="0"/>
          </a:p>
          <a:p>
            <a:r>
              <a:rPr lang="en-US" sz="3000" dirty="0"/>
              <a:t>Administrator Training</a:t>
            </a:r>
          </a:p>
        </p:txBody>
      </p:sp>
      <p:pic>
        <p:nvPicPr>
          <p:cNvPr id="11" name="Picture 10">
            <a:extLst>
              <a:ext uri="{FF2B5EF4-FFF2-40B4-BE49-F238E27FC236}">
                <a16:creationId xmlns:a16="http://schemas.microsoft.com/office/drawing/2014/main" id="{0CFAA29F-546E-4598-BBC5-B421F85DA369}"/>
              </a:ext>
            </a:extLst>
          </p:cNvPr>
          <p:cNvPicPr>
            <a:picLocks noChangeAspect="1"/>
          </p:cNvPicPr>
          <p:nvPr/>
        </p:nvPicPr>
        <p:blipFill>
          <a:blip r:embed="rId2"/>
          <a:stretch>
            <a:fillRect/>
          </a:stretch>
        </p:blipFill>
        <p:spPr>
          <a:xfrm>
            <a:off x="3233542" y="608059"/>
            <a:ext cx="6296352" cy="2060392"/>
          </a:xfrm>
          <a:prstGeom prst="rect">
            <a:avLst/>
          </a:prstGeom>
        </p:spPr>
      </p:pic>
    </p:spTree>
    <p:extLst>
      <p:ext uri="{BB962C8B-B14F-4D97-AF65-F5344CB8AC3E}">
        <p14:creationId xmlns:p14="http://schemas.microsoft.com/office/powerpoint/2010/main" val="228439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BIE Alternate Science </a:t>
            </a:r>
          </a:p>
        </p:txBody>
      </p:sp>
      <p:sp>
        <p:nvSpPr>
          <p:cNvPr id="2" name="Content Placeholder 1"/>
          <p:cNvSpPr>
            <a:spLocks noGrp="1"/>
          </p:cNvSpPr>
          <p:nvPr>
            <p:ph idx="1"/>
          </p:nvPr>
        </p:nvSpPr>
        <p:spPr>
          <a:xfrm>
            <a:off x="3044553" y="1445941"/>
            <a:ext cx="8915400" cy="3777622"/>
          </a:xfrm>
        </p:spPr>
        <p:txBody>
          <a:bodyPr>
            <a:normAutofit fontScale="92500" lnSpcReduction="10000"/>
          </a:bodyPr>
          <a:lstStyle/>
          <a:p>
            <a:r>
              <a:rPr lang="en-US" b="0" dirty="0">
                <a:solidFill>
                  <a:srgbClr val="000000"/>
                </a:solidFill>
              </a:rPr>
              <a:t>Paper-based assessment </a:t>
            </a:r>
            <a:r>
              <a:rPr lang="en-US" dirty="0">
                <a:solidFill>
                  <a:srgbClr val="000000"/>
                </a:solidFill>
              </a:rPr>
              <a:t>for Grades: 5, 8, &amp; 11</a:t>
            </a:r>
            <a:endParaRPr lang="en-US" b="0" dirty="0">
              <a:solidFill>
                <a:srgbClr val="000000"/>
              </a:solidFill>
            </a:endParaRPr>
          </a:p>
          <a:p>
            <a:r>
              <a:rPr lang="en-US" b="0" dirty="0">
                <a:solidFill>
                  <a:srgbClr val="000000"/>
                </a:solidFill>
              </a:rPr>
              <a:t>Individually administered</a:t>
            </a:r>
          </a:p>
          <a:p>
            <a:r>
              <a:rPr lang="en-US" b="0" dirty="0">
                <a:solidFill>
                  <a:srgbClr val="000000"/>
                </a:solidFill>
              </a:rPr>
              <a:t>Scored locally by the Test Examiner</a:t>
            </a:r>
          </a:p>
          <a:p>
            <a:r>
              <a:rPr lang="en-US" b="0" dirty="0">
                <a:solidFill>
                  <a:srgbClr val="000000"/>
                </a:solidFill>
              </a:rPr>
              <a:t>Scores are entered into the </a:t>
            </a:r>
            <a:r>
              <a:rPr lang="en-US" b="0" dirty="0" err="1">
                <a:solidFill>
                  <a:srgbClr val="000000"/>
                </a:solidFill>
              </a:rPr>
              <a:t>PearsonAccess</a:t>
            </a:r>
            <a:r>
              <a:rPr lang="en-US" b="0" dirty="0">
                <a:solidFill>
                  <a:srgbClr val="000000"/>
                </a:solidFill>
              </a:rPr>
              <a:t> Next portal</a:t>
            </a:r>
          </a:p>
          <a:p>
            <a:pPr lvl="1"/>
            <a:r>
              <a:rPr lang="en-US" dirty="0"/>
              <a:t>Test Examiners enter scores into Pearson Access Next</a:t>
            </a:r>
            <a:endParaRPr lang="en-US" baseline="30000" dirty="0"/>
          </a:p>
          <a:p>
            <a:pPr lvl="1">
              <a:spcBef>
                <a:spcPts val="450"/>
              </a:spcBef>
            </a:pPr>
            <a:r>
              <a:rPr lang="en-US" dirty="0"/>
              <a:t>Score entry window closes the Friday after the test window closes</a:t>
            </a:r>
          </a:p>
          <a:p>
            <a:pPr lvl="1">
              <a:spcBef>
                <a:spcPts val="450"/>
              </a:spcBef>
            </a:pPr>
            <a:r>
              <a:rPr lang="en-US" dirty="0"/>
              <a:t>Score entry window closes on June 4</a:t>
            </a:r>
            <a:r>
              <a:rPr lang="en-US" baseline="30000" dirty="0"/>
              <a:t>th</a:t>
            </a:r>
            <a:r>
              <a:rPr lang="en-US" dirty="0"/>
              <a:t> </a:t>
            </a:r>
            <a:endParaRPr lang="en-US" dirty="0">
              <a:highlight>
                <a:srgbClr val="FFFF00"/>
              </a:highlight>
            </a:endParaRPr>
          </a:p>
          <a:p>
            <a:pPr>
              <a:spcBef>
                <a:spcPts val="633"/>
              </a:spcBef>
            </a:pPr>
            <a:r>
              <a:rPr lang="en-US" dirty="0">
                <a:solidFill>
                  <a:srgbClr val="000000"/>
                </a:solidFill>
              </a:rPr>
              <a:t>Test books are oriented to the Test Examiner and the student face each other</a:t>
            </a:r>
          </a:p>
          <a:p>
            <a:pPr>
              <a:spcBef>
                <a:spcPts val="633"/>
              </a:spcBef>
            </a:pPr>
            <a:r>
              <a:rPr lang="en-US" dirty="0">
                <a:solidFill>
                  <a:srgbClr val="000000"/>
                </a:solidFill>
              </a:rPr>
              <a:t>Two item types</a:t>
            </a:r>
          </a:p>
          <a:p>
            <a:pPr marL="558542" lvl="4" indent="-257175">
              <a:spcBef>
                <a:spcPts val="633"/>
              </a:spcBef>
            </a:pPr>
            <a:r>
              <a:rPr lang="en-US" sz="2000" dirty="0">
                <a:solidFill>
                  <a:srgbClr val="000000"/>
                </a:solidFill>
              </a:rPr>
              <a:t>Selected Response</a:t>
            </a:r>
          </a:p>
          <a:p>
            <a:pPr marL="558542" lvl="4" indent="-257175">
              <a:spcBef>
                <a:spcPts val="633"/>
              </a:spcBef>
            </a:pPr>
            <a:r>
              <a:rPr lang="en-US" sz="2000" dirty="0">
                <a:solidFill>
                  <a:srgbClr val="000000"/>
                </a:solidFill>
              </a:rPr>
              <a:t>Supported Performance Tasks</a:t>
            </a:r>
          </a:p>
          <a:p>
            <a:pPr lvl="1">
              <a:spcBef>
                <a:spcPts val="450"/>
              </a:spcBef>
              <a:spcAft>
                <a:spcPts val="450"/>
              </a:spcAft>
            </a:pPr>
            <a:endParaRPr lang="en-US" b="0" dirty="0"/>
          </a:p>
        </p:txBody>
      </p:sp>
    </p:spTree>
    <p:extLst>
      <p:ext uri="{BB962C8B-B14F-4D97-AF65-F5344CB8AC3E}">
        <p14:creationId xmlns:p14="http://schemas.microsoft.com/office/powerpoint/2010/main" val="1340505988"/>
      </p:ext>
    </p:extLst>
  </p:cSld>
  <p:clrMapOvr>
    <a:masterClrMapping/>
  </p:clrMapOvr>
  <mc:AlternateContent xmlns:mc="http://schemas.openxmlformats.org/markup-compatibility/2006" xmlns:p14="http://schemas.microsoft.com/office/powerpoint/2010/main">
    <mc:Choice Requires="p14">
      <p:transition spd="slow" p14:dur="2000" advTm="66775"/>
    </mc:Choice>
    <mc:Fallback xmlns="">
      <p:transition spd="slow" advTm="667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BIE Alternate Science </a:t>
            </a:r>
          </a:p>
        </p:txBody>
      </p:sp>
      <p:sp>
        <p:nvSpPr>
          <p:cNvPr id="3" name="Content Placeholder 2"/>
          <p:cNvSpPr>
            <a:spLocks noGrp="1"/>
          </p:cNvSpPr>
          <p:nvPr>
            <p:ph idx="1"/>
          </p:nvPr>
        </p:nvSpPr>
        <p:spPr>
          <a:xfrm>
            <a:off x="2960919" y="1371600"/>
            <a:ext cx="8915400" cy="3777622"/>
          </a:xfrm>
        </p:spPr>
        <p:txBody>
          <a:bodyPr vert="horz" lIns="91440" tIns="45720" rIns="91440" bIns="45720" rtlCol="0" anchor="t">
            <a:normAutofit/>
          </a:bodyPr>
          <a:lstStyle/>
          <a:p>
            <a:pPr>
              <a:spcBef>
                <a:spcPts val="633"/>
              </a:spcBef>
            </a:pPr>
            <a:r>
              <a:rPr lang="en-US" dirty="0">
                <a:solidFill>
                  <a:srgbClr val="000000"/>
                </a:solidFill>
              </a:rPr>
              <a:t>Student is presented with three or four answer options</a:t>
            </a:r>
          </a:p>
          <a:p>
            <a:pPr>
              <a:spcBef>
                <a:spcPts val="633"/>
              </a:spcBef>
            </a:pPr>
            <a:r>
              <a:rPr lang="en-US" dirty="0">
                <a:solidFill>
                  <a:srgbClr val="000000"/>
                </a:solidFill>
              </a:rPr>
              <a:t>BIE Alternate Science Test Examiners may not rephrase the prompt</a:t>
            </a:r>
          </a:p>
          <a:p>
            <a:pPr>
              <a:spcBef>
                <a:spcPts val="633"/>
              </a:spcBef>
            </a:pPr>
            <a:r>
              <a:rPr lang="en-US" dirty="0">
                <a:solidFill>
                  <a:srgbClr val="000000"/>
                </a:solidFill>
              </a:rPr>
              <a:t>Repeat the prompt at level four </a:t>
            </a:r>
            <a:r>
              <a:rPr lang="en-US" b="1" u="sng" dirty="0">
                <a:solidFill>
                  <a:srgbClr val="000000"/>
                </a:solidFill>
              </a:rPr>
              <a:t>only</a:t>
            </a:r>
            <a:r>
              <a:rPr lang="en-US" dirty="0">
                <a:solidFill>
                  <a:srgbClr val="000000"/>
                </a:solidFill>
              </a:rPr>
              <a:t> when the student does not respond the first time</a:t>
            </a:r>
          </a:p>
          <a:p>
            <a:pPr>
              <a:spcBef>
                <a:spcPts val="633"/>
              </a:spcBef>
            </a:pPr>
            <a:r>
              <a:rPr lang="en-US" dirty="0">
                <a:solidFill>
                  <a:srgbClr val="000000"/>
                </a:solidFill>
              </a:rPr>
              <a:t>An additional prompt is included at level three to help engage the student</a:t>
            </a:r>
          </a:p>
          <a:p>
            <a:pPr>
              <a:spcBef>
                <a:spcPts val="633"/>
              </a:spcBef>
            </a:pPr>
            <a:r>
              <a:rPr lang="en-US" dirty="0">
                <a:solidFill>
                  <a:srgbClr val="000000"/>
                </a:solidFill>
              </a:rPr>
              <a:t>Student will work with the item until the correct answer is received or the maximum number of attempts is reached</a:t>
            </a:r>
          </a:p>
          <a:p>
            <a:pPr>
              <a:spcBef>
                <a:spcPts val="633"/>
              </a:spcBef>
            </a:pPr>
            <a:r>
              <a:rPr lang="en-US" dirty="0">
                <a:solidFill>
                  <a:srgbClr val="000000"/>
                </a:solidFill>
              </a:rPr>
              <a:t>Only one data point</a:t>
            </a:r>
            <a:r>
              <a:rPr lang="en-US">
                <a:solidFill>
                  <a:srgbClr val="000000"/>
                </a:solidFill>
              </a:rPr>
              <a:t>/score</a:t>
            </a:r>
            <a:r>
              <a:rPr lang="en-US" dirty="0">
                <a:solidFill>
                  <a:srgbClr val="000000"/>
                </a:solidFill>
              </a:rPr>
              <a:t> is recorded</a:t>
            </a:r>
          </a:p>
        </p:txBody>
      </p:sp>
    </p:spTree>
    <p:extLst>
      <p:ext uri="{BB962C8B-B14F-4D97-AF65-F5344CB8AC3E}">
        <p14:creationId xmlns:p14="http://schemas.microsoft.com/office/powerpoint/2010/main" val="4288245951"/>
      </p:ext>
    </p:extLst>
  </p:cSld>
  <p:clrMapOvr>
    <a:masterClrMapping/>
  </p:clrMapOvr>
  <mc:AlternateContent xmlns:mc="http://schemas.openxmlformats.org/markup-compatibility/2006" xmlns:p14="http://schemas.microsoft.com/office/powerpoint/2010/main">
    <mc:Choice Requires="p14">
      <p:transition spd="slow" p14:dur="2000" advTm="60676"/>
    </mc:Choice>
    <mc:Fallback xmlns="">
      <p:transition spd="slow" advTm="6067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8165" y="624110"/>
            <a:ext cx="9336447" cy="1280890"/>
          </a:xfrm>
        </p:spPr>
        <p:txBody>
          <a:bodyPr>
            <a:normAutofit/>
          </a:bodyPr>
          <a:lstStyle/>
          <a:p>
            <a:r>
              <a:rPr lang="en-US" altLang="en-US" dirty="0"/>
              <a:t>BIE Alternate Science Preparing Materials for Assessment</a:t>
            </a:r>
            <a:endParaRPr lang="en-US" dirty="0"/>
          </a:p>
        </p:txBody>
      </p:sp>
      <p:sp>
        <p:nvSpPr>
          <p:cNvPr id="2" name="Content Placeholder 1"/>
          <p:cNvSpPr>
            <a:spLocks noGrp="1"/>
          </p:cNvSpPr>
          <p:nvPr>
            <p:ph idx="1"/>
          </p:nvPr>
        </p:nvSpPr>
        <p:spPr>
          <a:prstGeom prst="rect">
            <a:avLst/>
          </a:prstGeom>
        </p:spPr>
        <p:txBody>
          <a:bodyPr rtlCol="0">
            <a:normAutofit/>
          </a:bodyPr>
          <a:lstStyle/>
          <a:p>
            <a:pPr marL="257175" lvl="1" indent="-257175">
              <a:lnSpc>
                <a:spcPct val="80000"/>
              </a:lnSpc>
              <a:defRPr/>
            </a:pPr>
            <a:r>
              <a:rPr lang="en-US" sz="2400" dirty="0"/>
              <a:t>Read through Test Manual </a:t>
            </a:r>
          </a:p>
          <a:p>
            <a:pPr>
              <a:lnSpc>
                <a:spcPct val="80000"/>
              </a:lnSpc>
              <a:defRPr/>
            </a:pPr>
            <a:r>
              <a:rPr lang="en-US" dirty="0"/>
              <a:t>Preparation of Accommodations/Task Manipulatives</a:t>
            </a:r>
          </a:p>
          <a:p>
            <a:pPr lvl="1">
              <a:lnSpc>
                <a:spcPct val="80000"/>
              </a:lnSpc>
              <a:defRPr/>
            </a:pPr>
            <a:r>
              <a:rPr lang="en-US" dirty="0"/>
              <a:t>Read through Items</a:t>
            </a:r>
          </a:p>
          <a:p>
            <a:pPr lvl="1">
              <a:lnSpc>
                <a:spcPct val="80000"/>
              </a:lnSpc>
              <a:defRPr/>
            </a:pPr>
            <a:r>
              <a:rPr lang="en-US" dirty="0"/>
              <a:t>Cut out task manipulatives</a:t>
            </a:r>
          </a:p>
          <a:p>
            <a:pPr>
              <a:lnSpc>
                <a:spcPct val="80000"/>
              </a:lnSpc>
              <a:defRPr/>
            </a:pPr>
            <a:r>
              <a:rPr lang="en-US" dirty="0"/>
              <a:t>Individual administration</a:t>
            </a:r>
          </a:p>
          <a:p>
            <a:pPr lvl="1">
              <a:lnSpc>
                <a:spcPct val="80000"/>
              </a:lnSpc>
              <a:defRPr/>
            </a:pPr>
            <a:r>
              <a:rPr lang="en-US" dirty="0"/>
              <a:t>(Only Test Examiner and Student in Testing Environment)</a:t>
            </a:r>
          </a:p>
          <a:p>
            <a:pPr>
              <a:lnSpc>
                <a:spcPct val="80000"/>
              </a:lnSpc>
              <a:defRPr/>
            </a:pPr>
            <a:r>
              <a:rPr lang="en-US" dirty="0"/>
              <a:t>No time limits or restrictions on time</a:t>
            </a:r>
          </a:p>
          <a:p>
            <a:pPr>
              <a:lnSpc>
                <a:spcPct val="80000"/>
              </a:lnSpc>
              <a:defRPr/>
            </a:pPr>
            <a:r>
              <a:rPr lang="en-US" dirty="0"/>
              <a:t>Allow time for breaks</a:t>
            </a:r>
          </a:p>
          <a:p>
            <a:pPr>
              <a:buFont typeface="Wingdings" pitchFamily="2" charset="2"/>
              <a:buChar char="§"/>
              <a:defRPr/>
            </a:pPr>
            <a:endParaRPr lang="en-US" dirty="0"/>
          </a:p>
        </p:txBody>
      </p:sp>
    </p:spTree>
    <p:extLst>
      <p:ext uri="{BB962C8B-B14F-4D97-AF65-F5344CB8AC3E}">
        <p14:creationId xmlns:p14="http://schemas.microsoft.com/office/powerpoint/2010/main" val="3875525863"/>
      </p:ext>
    </p:extLst>
  </p:cSld>
  <p:clrMapOvr>
    <a:masterClrMapping/>
  </p:clrMapOvr>
  <mc:AlternateContent xmlns:mc="http://schemas.openxmlformats.org/markup-compatibility/2006" xmlns:p14="http://schemas.microsoft.com/office/powerpoint/2010/main">
    <mc:Choice Requires="p14">
      <p:transition spd="slow" p14:dur="2000" advTm="87430"/>
    </mc:Choice>
    <mc:Fallback xmlns="">
      <p:transition spd="slow" advTm="8743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Test Examiner Activities Before Testing</a:t>
            </a:r>
            <a:endParaRPr lang="en-US" dirty="0"/>
          </a:p>
        </p:txBody>
      </p:sp>
      <p:sp>
        <p:nvSpPr>
          <p:cNvPr id="38915" name="Content Placeholder 1"/>
          <p:cNvSpPr>
            <a:spLocks noGrp="1"/>
          </p:cNvSpPr>
          <p:nvPr>
            <p:ph idx="1"/>
          </p:nvPr>
        </p:nvSpPr>
        <p:spPr>
          <a:prstGeom prst="rect">
            <a:avLst/>
          </a:prstGeom>
        </p:spPr>
        <p:txBody>
          <a:bodyPr>
            <a:normAutofit/>
          </a:bodyPr>
          <a:lstStyle/>
          <a:p>
            <a:pPr eaLnBrk="1" hangingPunct="1"/>
            <a:r>
              <a:rPr lang="en-US" altLang="en-US" dirty="0"/>
              <a:t>Write the school and student’s name on the test booklet</a:t>
            </a:r>
          </a:p>
          <a:p>
            <a:pPr eaLnBrk="1" hangingPunct="1"/>
            <a:r>
              <a:rPr lang="en-US" altLang="en-US" dirty="0"/>
              <a:t>Write the student’s name on the secure return envelope</a:t>
            </a:r>
          </a:p>
          <a:p>
            <a:pPr eaLnBrk="1" hangingPunct="1"/>
            <a:r>
              <a:rPr lang="en-US" altLang="en-US" dirty="0"/>
              <a:t>Cut apart the task manipulatives</a:t>
            </a:r>
          </a:p>
          <a:p>
            <a:pPr eaLnBrk="1" hangingPunct="1"/>
            <a:r>
              <a:rPr lang="en-US" altLang="en-US" dirty="0"/>
              <a:t>Paper clip the task manipulatives to the corresponding page</a:t>
            </a:r>
          </a:p>
          <a:p>
            <a:pPr eaLnBrk="1" hangingPunct="1"/>
            <a:r>
              <a:rPr lang="en-US" altLang="en-US" dirty="0"/>
              <a:t>Keep all materials for each student together</a:t>
            </a:r>
          </a:p>
          <a:p>
            <a:pPr eaLnBrk="1" hangingPunct="1"/>
            <a:r>
              <a:rPr lang="en-US" altLang="en-US" dirty="0"/>
              <a:t>Administer practice items</a:t>
            </a:r>
          </a:p>
          <a:p>
            <a:pPr lvl="1"/>
            <a:r>
              <a:rPr lang="en-US" altLang="en-US" dirty="0"/>
              <a:t>Familiarizes student with the process</a:t>
            </a:r>
          </a:p>
          <a:p>
            <a:pPr marL="457200" lvl="1" indent="0">
              <a:buNone/>
            </a:pPr>
            <a:r>
              <a:rPr lang="en-US" altLang="en-US" dirty="0">
                <a:hlinkClick r:id="rId3"/>
              </a:rPr>
              <a:t>https://bie.mypearsonsupport.com/altScience/</a:t>
            </a:r>
            <a:endParaRPr lang="en-US" altLang="en-US" dirty="0"/>
          </a:p>
          <a:p>
            <a:pPr marL="457200" lvl="1" indent="0">
              <a:buNone/>
            </a:pPr>
            <a:endParaRPr lang="en-US" altLang="en-US" dirty="0"/>
          </a:p>
        </p:txBody>
      </p:sp>
    </p:spTree>
    <p:extLst>
      <p:ext uri="{BB962C8B-B14F-4D97-AF65-F5344CB8AC3E}">
        <p14:creationId xmlns:p14="http://schemas.microsoft.com/office/powerpoint/2010/main" val="1489150814"/>
      </p:ext>
    </p:extLst>
  </p:cSld>
  <p:clrMapOvr>
    <a:masterClrMapping/>
  </p:clrMapOvr>
  <mc:AlternateContent xmlns:mc="http://schemas.openxmlformats.org/markup-compatibility/2006" xmlns:p14="http://schemas.microsoft.com/office/powerpoint/2010/main">
    <mc:Choice Requires="p14">
      <p:transition spd="slow" p14:dur="2000" advTm="37927"/>
    </mc:Choice>
    <mc:Fallback xmlns="">
      <p:transition spd="slow" advTm="3792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a:t>BIE Alternate Science Materials</a:t>
            </a:r>
            <a:endParaRPr lang="en-US"/>
          </a:p>
        </p:txBody>
      </p:sp>
      <p:sp>
        <p:nvSpPr>
          <p:cNvPr id="2" name="Content Placeholder 1"/>
          <p:cNvSpPr>
            <a:spLocks noGrp="1"/>
          </p:cNvSpPr>
          <p:nvPr>
            <p:ph idx="1"/>
          </p:nvPr>
        </p:nvSpPr>
        <p:spPr>
          <a:prstGeom prst="rect">
            <a:avLst/>
          </a:prstGeom>
        </p:spPr>
        <p:txBody>
          <a:bodyPr vert="horz" lIns="91440" tIns="45720" rIns="91440" bIns="45720" rtlCol="0" anchor="t">
            <a:normAutofit/>
          </a:bodyPr>
          <a:lstStyle/>
          <a:p>
            <a:pPr>
              <a:defRPr/>
            </a:pPr>
            <a:r>
              <a:rPr lang="en-US" dirty="0"/>
              <a:t>One Zip lock packet per student</a:t>
            </a:r>
          </a:p>
          <a:p>
            <a:pPr lvl="1">
              <a:defRPr/>
            </a:pPr>
            <a:r>
              <a:rPr lang="en-US" dirty="0"/>
              <a:t>BIE Alternate Science Test Booklet/Manual</a:t>
            </a:r>
          </a:p>
          <a:p>
            <a:pPr lvl="1">
              <a:defRPr/>
            </a:pPr>
            <a:r>
              <a:rPr lang="en-US" dirty="0"/>
              <a:t>Secure Return Envelope</a:t>
            </a:r>
          </a:p>
          <a:p>
            <a:pPr lvl="1">
              <a:defRPr/>
            </a:pPr>
            <a:r>
              <a:rPr lang="en-US" dirty="0"/>
              <a:t>Task Manipulatives Kit</a:t>
            </a:r>
          </a:p>
          <a:p>
            <a:pPr lvl="2">
              <a:buClr>
                <a:schemeClr val="accent3"/>
              </a:buClr>
              <a:defRPr/>
            </a:pPr>
            <a:r>
              <a:rPr lang="en-US" sz="2000" dirty="0"/>
              <a:t>Secure Return Form (Signed by Test Administrator)</a:t>
            </a:r>
          </a:p>
          <a:p>
            <a:pPr lvl="2">
              <a:buClr>
                <a:schemeClr val="accent3"/>
              </a:buClr>
              <a:defRPr/>
            </a:pPr>
            <a:r>
              <a:rPr lang="en-US" sz="2000" dirty="0"/>
              <a:t>Score Recording Form</a:t>
            </a:r>
          </a:p>
          <a:p>
            <a:pPr lvl="2">
              <a:buClr>
                <a:schemeClr val="accent3"/>
              </a:buClr>
              <a:defRPr/>
            </a:pPr>
            <a:r>
              <a:rPr lang="en-US" sz="2000" dirty="0"/>
              <a:t>Task Manipulatives</a:t>
            </a:r>
          </a:p>
          <a:p>
            <a:pPr lvl="2">
              <a:buClr>
                <a:schemeClr val="accent3"/>
              </a:buClr>
              <a:defRPr/>
            </a:pPr>
            <a:r>
              <a:rPr lang="en-US" sz="2000" dirty="0"/>
              <a:t>Student Response Form</a:t>
            </a:r>
          </a:p>
          <a:p>
            <a:pPr lvl="2">
              <a:buClr>
                <a:schemeClr val="accent3"/>
              </a:buClr>
              <a:defRPr/>
            </a:pPr>
            <a:r>
              <a:rPr lang="en-US" sz="2000" dirty="0">
                <a:ea typeface="+mn-lt"/>
                <a:cs typeface="+mn-lt"/>
              </a:rPr>
              <a:t>Vision Impaired (VI) Script</a:t>
            </a:r>
            <a:endParaRPr lang="en-US" sz="2000" dirty="0"/>
          </a:p>
          <a:p>
            <a:pPr lvl="1">
              <a:buNone/>
              <a:defRPr/>
            </a:pPr>
            <a:endParaRPr lang="en-US" sz="1950" dirty="0"/>
          </a:p>
        </p:txBody>
      </p:sp>
    </p:spTree>
    <p:extLst>
      <p:ext uri="{BB962C8B-B14F-4D97-AF65-F5344CB8AC3E}">
        <p14:creationId xmlns:p14="http://schemas.microsoft.com/office/powerpoint/2010/main" val="4029874591"/>
      </p:ext>
    </p:extLst>
  </p:cSld>
  <p:clrMapOvr>
    <a:masterClrMapping/>
  </p:clrMapOvr>
  <mc:AlternateContent xmlns:mc="http://schemas.openxmlformats.org/markup-compatibility/2006" xmlns:p14="http://schemas.microsoft.com/office/powerpoint/2010/main">
    <mc:Choice Requires="p14">
      <p:transition spd="slow" p14:dur="2000" advTm="46234"/>
    </mc:Choice>
    <mc:Fallback xmlns="">
      <p:transition spd="slow" advTm="4623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Materials</a:t>
            </a:r>
          </a:p>
        </p:txBody>
      </p:sp>
      <p:sp>
        <p:nvSpPr>
          <p:cNvPr id="3" name="Content Placeholder 2"/>
          <p:cNvSpPr>
            <a:spLocks noGrp="1"/>
          </p:cNvSpPr>
          <p:nvPr>
            <p:ph idx="1"/>
          </p:nvPr>
        </p:nvSpPr>
        <p:spPr>
          <a:xfrm>
            <a:off x="2085975" y="2133600"/>
            <a:ext cx="9418637" cy="3777622"/>
          </a:xfrm>
        </p:spPr>
        <p:txBody>
          <a:bodyPr vert="horz" lIns="91440" tIns="45720" rIns="91440" bIns="45720" rtlCol="0" anchor="t">
            <a:normAutofit/>
          </a:bodyPr>
          <a:lstStyle/>
          <a:p>
            <a:pPr>
              <a:spcBef>
                <a:spcPts val="633"/>
              </a:spcBef>
            </a:pPr>
            <a:r>
              <a:rPr lang="en-US" dirty="0">
                <a:solidFill>
                  <a:srgbClr val="000000"/>
                </a:solidFill>
              </a:rPr>
              <a:t>Grade 5, 8, and 11 have one unique form</a:t>
            </a:r>
          </a:p>
          <a:p>
            <a:pPr marL="497205" lvl="1" indent="-257175">
              <a:spcBef>
                <a:spcPts val="633"/>
              </a:spcBef>
            </a:pPr>
            <a:r>
              <a:rPr lang="en-US" dirty="0">
                <a:solidFill>
                  <a:srgbClr val="000000"/>
                </a:solidFill>
              </a:rPr>
              <a:t>Task manipulatives are shrink-wrapped with each test book</a:t>
            </a:r>
          </a:p>
          <a:p>
            <a:pPr marL="497205" lvl="1" indent="-257175">
              <a:spcBef>
                <a:spcPts val="633"/>
              </a:spcBef>
            </a:pPr>
            <a:r>
              <a:rPr lang="en-US" dirty="0">
                <a:solidFill>
                  <a:srgbClr val="000000"/>
                </a:solidFill>
              </a:rPr>
              <a:t>Each student must be assessed with “their” book and manipulatives</a:t>
            </a:r>
          </a:p>
          <a:p>
            <a:pPr marL="497205" lvl="1" indent="-257175">
              <a:spcBef>
                <a:spcPts val="633"/>
              </a:spcBef>
            </a:pPr>
            <a:r>
              <a:rPr lang="en-US" dirty="0">
                <a:solidFill>
                  <a:srgbClr val="000000"/>
                </a:solidFill>
              </a:rPr>
              <a:t>Vision Impaired (VI) Script</a:t>
            </a:r>
          </a:p>
          <a:p>
            <a:pPr marL="897255" lvl="2" indent="-257175">
              <a:spcBef>
                <a:spcPts val="633"/>
              </a:spcBef>
            </a:pPr>
            <a:r>
              <a:rPr lang="en-US" dirty="0">
                <a:solidFill>
                  <a:srgbClr val="000000"/>
                </a:solidFill>
              </a:rPr>
              <a:t>These are secure materials and need to be return to Pearson in the Secure Return Envelope</a:t>
            </a:r>
          </a:p>
          <a:p>
            <a:pPr marL="640080" lvl="2" indent="0">
              <a:spcBef>
                <a:spcPts val="633"/>
              </a:spcBef>
              <a:buNone/>
            </a:pPr>
            <a:endParaRPr lang="en-US" dirty="0">
              <a:solidFill>
                <a:srgbClr val="000000"/>
              </a:solidFill>
            </a:endParaRPr>
          </a:p>
          <a:p>
            <a:pPr marL="240030" lvl="1" indent="0">
              <a:spcBef>
                <a:spcPts val="633"/>
              </a:spcBef>
              <a:buNone/>
            </a:pPr>
            <a:endParaRPr lang="en-US" dirty="0">
              <a:solidFill>
                <a:srgbClr val="000000"/>
              </a:solidFill>
            </a:endParaRPr>
          </a:p>
          <a:p>
            <a:pPr marL="1037590" lvl="3" indent="-240665">
              <a:spcBef>
                <a:spcPts val="633"/>
              </a:spcBef>
            </a:pPr>
            <a:endParaRPr lang="en-US" dirty="0"/>
          </a:p>
        </p:txBody>
      </p:sp>
    </p:spTree>
    <p:extLst>
      <p:ext uri="{BB962C8B-B14F-4D97-AF65-F5344CB8AC3E}">
        <p14:creationId xmlns:p14="http://schemas.microsoft.com/office/powerpoint/2010/main" val="3524774113"/>
      </p:ext>
    </p:extLst>
  </p:cSld>
  <p:clrMapOvr>
    <a:masterClrMapping/>
  </p:clrMapOvr>
  <mc:AlternateContent xmlns:mc="http://schemas.openxmlformats.org/markup-compatibility/2006" xmlns:p14="http://schemas.microsoft.com/office/powerpoint/2010/main">
    <mc:Choice Requires="p14">
      <p:transition spd="slow" p14:dur="2000" advTm="50827"/>
    </mc:Choice>
    <mc:Fallback xmlns="">
      <p:transition spd="slow" advTm="5082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 Manipulatives</a:t>
            </a:r>
          </a:p>
        </p:txBody>
      </p:sp>
      <p:sp>
        <p:nvSpPr>
          <p:cNvPr id="3" name="Content Placeholder 2"/>
          <p:cNvSpPr>
            <a:spLocks noGrp="1"/>
          </p:cNvSpPr>
          <p:nvPr>
            <p:ph idx="1"/>
          </p:nvPr>
        </p:nvSpPr>
        <p:spPr/>
        <p:txBody>
          <a:bodyPr/>
          <a:lstStyle/>
          <a:p>
            <a:pPr marL="0" indent="0">
              <a:spcBef>
                <a:spcPts val="633"/>
              </a:spcBef>
            </a:pPr>
            <a:r>
              <a:rPr lang="en-US" dirty="0">
                <a:solidFill>
                  <a:srgbClr val="000000"/>
                </a:solidFill>
              </a:rPr>
              <a:t> BIE Alternate Science Test Examiners should use the picture symbols in the test materials provided, except</a:t>
            </a:r>
            <a:r>
              <a:rPr lang="en-US" sz="1650" dirty="0">
                <a:solidFill>
                  <a:srgbClr val="000000"/>
                </a:solidFill>
              </a:rPr>
              <a:t>: </a:t>
            </a:r>
          </a:p>
          <a:p>
            <a:pPr marL="480035" lvl="1" indent="-257162">
              <a:spcBef>
                <a:spcPts val="633"/>
              </a:spcBef>
            </a:pPr>
            <a:r>
              <a:rPr lang="en-US" dirty="0">
                <a:solidFill>
                  <a:srgbClr val="000000"/>
                </a:solidFill>
              </a:rPr>
              <a:t>The student needs to use objects rather than pictures. </a:t>
            </a:r>
          </a:p>
          <a:p>
            <a:pPr marL="480035" lvl="1" indent="-257162">
              <a:spcBef>
                <a:spcPts val="633"/>
              </a:spcBef>
            </a:pPr>
            <a:r>
              <a:rPr lang="en-US" dirty="0">
                <a:solidFill>
                  <a:srgbClr val="000000"/>
                </a:solidFill>
              </a:rPr>
              <a:t>The student needs pictures of real objects rather than drawings. </a:t>
            </a:r>
          </a:p>
          <a:p>
            <a:pPr marL="480035" lvl="1" indent="-257162">
              <a:spcBef>
                <a:spcPts val="633"/>
              </a:spcBef>
            </a:pPr>
            <a:r>
              <a:rPr lang="en-US" dirty="0">
                <a:solidFill>
                  <a:srgbClr val="000000"/>
                </a:solidFill>
              </a:rPr>
              <a:t>The student has a personal lexicon with a specific representation for the concept or words in the student answer choices. </a:t>
            </a:r>
          </a:p>
          <a:p>
            <a:pPr marL="480035" lvl="1" indent="-257162">
              <a:spcBef>
                <a:spcPts val="633"/>
              </a:spcBef>
            </a:pPr>
            <a:r>
              <a:rPr lang="en-US" dirty="0">
                <a:solidFill>
                  <a:srgbClr val="000000"/>
                </a:solidFill>
              </a:rPr>
              <a:t>In this case, all answer choices must be from the student’s personal lexicon. </a:t>
            </a:r>
          </a:p>
          <a:p>
            <a:pPr marL="241093" indent="-241093">
              <a:spcBef>
                <a:spcPts val="633"/>
              </a:spcBef>
            </a:pPr>
            <a:endParaRPr lang="en-US" dirty="0"/>
          </a:p>
          <a:p>
            <a:pPr marL="241093" indent="-241093">
              <a:spcBef>
                <a:spcPts val="633"/>
              </a:spcBef>
            </a:pPr>
            <a:endParaRPr lang="en-US" dirty="0"/>
          </a:p>
        </p:txBody>
      </p:sp>
    </p:spTree>
    <p:extLst>
      <p:ext uri="{BB962C8B-B14F-4D97-AF65-F5344CB8AC3E}">
        <p14:creationId xmlns:p14="http://schemas.microsoft.com/office/powerpoint/2010/main" val="554474101"/>
      </p:ext>
    </p:extLst>
  </p:cSld>
  <p:clrMapOvr>
    <a:masterClrMapping/>
  </p:clrMapOvr>
  <mc:AlternateContent xmlns:mc="http://schemas.openxmlformats.org/markup-compatibility/2006" xmlns:p14="http://schemas.microsoft.com/office/powerpoint/2010/main">
    <mc:Choice Requires="p14">
      <p:transition spd="slow" p14:dur="2000" advTm="61765"/>
    </mc:Choice>
    <mc:Fallback xmlns="">
      <p:transition spd="slow" advTm="6176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 Manipulatives</a:t>
            </a:r>
          </a:p>
        </p:txBody>
      </p:sp>
      <p:sp>
        <p:nvSpPr>
          <p:cNvPr id="4" name="Content Placeholder 3"/>
          <p:cNvSpPr>
            <a:spLocks noGrp="1"/>
          </p:cNvSpPr>
          <p:nvPr>
            <p:ph idx="1"/>
          </p:nvPr>
        </p:nvSpPr>
        <p:spPr>
          <a:xfrm>
            <a:off x="2340956" y="1905000"/>
            <a:ext cx="8915400" cy="3777622"/>
          </a:xfrm>
        </p:spPr>
        <p:txBody>
          <a:bodyPr/>
          <a:lstStyle/>
          <a:p>
            <a:pPr marL="291464" indent="-257175">
              <a:spcBef>
                <a:spcPts val="633"/>
              </a:spcBef>
            </a:pPr>
            <a:r>
              <a:rPr lang="en-US" dirty="0">
                <a:solidFill>
                  <a:srgbClr val="000000"/>
                </a:solidFill>
              </a:rPr>
              <a:t>The student facing pages of test items may need to be adapted: </a:t>
            </a:r>
          </a:p>
          <a:p>
            <a:pPr lvl="1">
              <a:spcBef>
                <a:spcPts val="633"/>
              </a:spcBef>
            </a:pPr>
            <a:r>
              <a:rPr lang="en-US" dirty="0">
                <a:solidFill>
                  <a:srgbClr val="000000"/>
                </a:solidFill>
              </a:rPr>
              <a:t>Size</a:t>
            </a:r>
          </a:p>
          <a:p>
            <a:pPr lvl="1">
              <a:spcBef>
                <a:spcPts val="633"/>
              </a:spcBef>
            </a:pPr>
            <a:r>
              <a:rPr lang="en-US" dirty="0">
                <a:solidFill>
                  <a:srgbClr val="000000"/>
                </a:solidFill>
              </a:rPr>
              <a:t>Color</a:t>
            </a:r>
          </a:p>
          <a:p>
            <a:pPr lvl="1">
              <a:spcBef>
                <a:spcPts val="633"/>
              </a:spcBef>
            </a:pPr>
            <a:r>
              <a:rPr lang="en-US" dirty="0">
                <a:solidFill>
                  <a:srgbClr val="000000"/>
                </a:solidFill>
              </a:rPr>
              <a:t>Contrast levels</a:t>
            </a:r>
          </a:p>
          <a:p>
            <a:pPr lvl="1">
              <a:spcBef>
                <a:spcPts val="633"/>
              </a:spcBef>
            </a:pPr>
            <a:r>
              <a:rPr lang="en-US" dirty="0">
                <a:solidFill>
                  <a:srgbClr val="000000"/>
                </a:solidFill>
              </a:rPr>
              <a:t>Dimension </a:t>
            </a:r>
          </a:p>
          <a:p>
            <a:pPr lvl="1">
              <a:spcBef>
                <a:spcPts val="633"/>
              </a:spcBef>
            </a:pPr>
            <a:r>
              <a:rPr lang="en-US" dirty="0">
                <a:solidFill>
                  <a:srgbClr val="000000"/>
                </a:solidFill>
              </a:rPr>
              <a:t>Assistive technology / </a:t>
            </a:r>
            <a:r>
              <a:rPr lang="en-US" dirty="0" err="1">
                <a:solidFill>
                  <a:srgbClr val="000000"/>
                </a:solidFill>
              </a:rPr>
              <a:t>AAC</a:t>
            </a:r>
            <a:endParaRPr lang="en-US" dirty="0">
              <a:solidFill>
                <a:srgbClr val="000000"/>
              </a:solidFill>
            </a:endParaRPr>
          </a:p>
          <a:p>
            <a:pPr lvl="1">
              <a:spcBef>
                <a:spcPts val="633"/>
              </a:spcBef>
            </a:pPr>
            <a:r>
              <a:rPr lang="en-US" dirty="0">
                <a:solidFill>
                  <a:srgbClr val="000000"/>
                </a:solidFill>
              </a:rPr>
              <a:t>Tactile / Objects</a:t>
            </a:r>
          </a:p>
          <a:p>
            <a:endParaRPr lang="en-US" dirty="0"/>
          </a:p>
        </p:txBody>
      </p:sp>
    </p:spTree>
    <p:extLst>
      <p:ext uri="{BB962C8B-B14F-4D97-AF65-F5344CB8AC3E}">
        <p14:creationId xmlns:p14="http://schemas.microsoft.com/office/powerpoint/2010/main" val="2199313655"/>
      </p:ext>
    </p:extLst>
  </p:cSld>
  <p:clrMapOvr>
    <a:masterClrMapping/>
  </p:clrMapOvr>
  <mc:AlternateContent xmlns:mc="http://schemas.openxmlformats.org/markup-compatibility/2006" xmlns:p14="http://schemas.microsoft.com/office/powerpoint/2010/main">
    <mc:Choice Requires="p14">
      <p:transition spd="slow" p14:dur="2000" advTm="36740"/>
    </mc:Choice>
    <mc:Fallback xmlns="">
      <p:transition spd="slow" advTm="3674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Layout</a:t>
            </a:r>
          </a:p>
        </p:txBody>
      </p:sp>
      <p:sp>
        <p:nvSpPr>
          <p:cNvPr id="3" name="Content Placeholder 2"/>
          <p:cNvSpPr>
            <a:spLocks noGrp="1"/>
          </p:cNvSpPr>
          <p:nvPr>
            <p:ph idx="1"/>
          </p:nvPr>
        </p:nvSpPr>
        <p:spPr/>
        <p:txBody>
          <a:bodyPr/>
          <a:lstStyle/>
          <a:p>
            <a:r>
              <a:rPr lang="en-US" dirty="0">
                <a:solidFill>
                  <a:srgbClr val="000000"/>
                </a:solidFill>
              </a:rPr>
              <a:t>The beginning of each test shows the order of items and tasks.</a:t>
            </a:r>
          </a:p>
          <a:p>
            <a:r>
              <a:rPr lang="en-US" dirty="0">
                <a:solidFill>
                  <a:srgbClr val="000000"/>
                </a:solidFill>
              </a:rPr>
              <a:t>Remember not all items have to be administered in one session.</a:t>
            </a:r>
          </a:p>
          <a:p>
            <a:pPr marL="241093" indent="-241093">
              <a:spcBef>
                <a:spcPts val="633"/>
              </a:spcBef>
            </a:pPr>
            <a:endParaRPr lang="en-US" dirty="0"/>
          </a:p>
          <a:p>
            <a:pPr marL="241093" indent="-241093">
              <a:spcBef>
                <a:spcPts val="633"/>
              </a:spcBef>
            </a:pP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696126" y="3035072"/>
            <a:ext cx="6172327" cy="2498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8413141"/>
      </p:ext>
    </p:extLst>
  </p:cSld>
  <p:clrMapOvr>
    <a:masterClrMapping/>
  </p:clrMapOvr>
  <mc:AlternateContent xmlns:mc="http://schemas.openxmlformats.org/markup-compatibility/2006" xmlns:p14="http://schemas.microsoft.com/office/powerpoint/2010/main">
    <mc:Choice Requires="p14">
      <p:transition spd="slow" p14:dur="2000" advTm="45616"/>
    </mc:Choice>
    <mc:Fallback xmlns="">
      <p:transition spd="slow" advTm="4561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198CA8-9160-455A-A2FD-2FE361127AFE}"/>
              </a:ext>
            </a:extLst>
          </p:cNvPr>
          <p:cNvSpPr txBox="1">
            <a:spLocks/>
          </p:cNvSpPr>
          <p:nvPr/>
        </p:nvSpPr>
        <p:spPr>
          <a:xfrm>
            <a:off x="3373062" y="1864865"/>
            <a:ext cx="8131550" cy="2262781"/>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5000"/>
              <a:t>Selected Response Items</a:t>
            </a:r>
            <a:br>
              <a:rPr lang="en-US" sz="5000"/>
            </a:br>
            <a:r>
              <a:rPr lang="en-US" sz="5000"/>
              <a:t>(SR)</a:t>
            </a:r>
          </a:p>
        </p:txBody>
      </p:sp>
    </p:spTree>
    <p:extLst>
      <p:ext uri="{BB962C8B-B14F-4D97-AF65-F5344CB8AC3E}">
        <p14:creationId xmlns:p14="http://schemas.microsoft.com/office/powerpoint/2010/main" val="235915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04CB-9E9C-4DD3-9FB3-7DF4C05D6C31}"/>
              </a:ext>
            </a:extLst>
          </p:cNvPr>
          <p:cNvSpPr>
            <a:spLocks noGrp="1"/>
          </p:cNvSpPr>
          <p:nvPr>
            <p:ph type="title"/>
          </p:nvPr>
        </p:nvSpPr>
        <p:spPr/>
        <p:txBody>
          <a:bodyPr/>
          <a:lstStyle/>
          <a:p>
            <a:r>
              <a:rPr lang="en-US" dirty="0">
                <a:ea typeface="+mj-lt"/>
                <a:cs typeface="+mj-lt"/>
              </a:rPr>
              <a:t>Welcome and Purpose</a:t>
            </a:r>
            <a:endParaRPr lang="en-US" dirty="0"/>
          </a:p>
        </p:txBody>
      </p:sp>
      <p:sp>
        <p:nvSpPr>
          <p:cNvPr id="3" name="Content Placeholder 2">
            <a:extLst>
              <a:ext uri="{FF2B5EF4-FFF2-40B4-BE49-F238E27FC236}">
                <a16:creationId xmlns:a16="http://schemas.microsoft.com/office/drawing/2014/main" id="{3BE2BA1C-5FAD-4644-9066-576AF4FCBA4C}"/>
              </a:ext>
            </a:extLst>
          </p:cNvPr>
          <p:cNvSpPr>
            <a:spLocks noGrp="1"/>
          </p:cNvSpPr>
          <p:nvPr>
            <p:ph idx="1"/>
          </p:nvPr>
        </p:nvSpPr>
        <p:spPr>
          <a:xfrm>
            <a:off x="2589212" y="1554867"/>
            <a:ext cx="8905755" cy="3594356"/>
          </a:xfrm>
        </p:spPr>
        <p:txBody>
          <a:bodyPr vert="horz" lIns="91440" tIns="45720" rIns="91440" bIns="45720" rtlCol="0" anchor="t">
            <a:normAutofit/>
          </a:bodyPr>
          <a:lstStyle/>
          <a:p>
            <a:r>
              <a:rPr lang="en-US" dirty="0">
                <a:ea typeface="+mn-lt"/>
                <a:cs typeface="+mn-lt"/>
              </a:rPr>
              <a:t>Welcome from the Chief Academic Office and Alternate Science Assessment Team!</a:t>
            </a:r>
            <a:endParaRPr lang="en-US" dirty="0"/>
          </a:p>
          <a:p>
            <a:r>
              <a:rPr lang="en-US" dirty="0">
                <a:ea typeface="+mn-lt"/>
                <a:cs typeface="+mn-lt"/>
              </a:rPr>
              <a:t>Dr. </a:t>
            </a:r>
            <a:r>
              <a:rPr lang="en-US" dirty="0" err="1">
                <a:ea typeface="+mn-lt"/>
                <a:cs typeface="+mn-lt"/>
              </a:rPr>
              <a:t>Tamarah</a:t>
            </a:r>
            <a:r>
              <a:rPr lang="en-US" dirty="0">
                <a:ea typeface="+mn-lt"/>
                <a:cs typeface="+mn-lt"/>
              </a:rPr>
              <a:t> Pfeiffer, Aurelia Shorty, Dr. Rebecca </a:t>
            </a:r>
            <a:r>
              <a:rPr lang="en-US" dirty="0" err="1">
                <a:ea typeface="+mn-lt"/>
                <a:cs typeface="+mn-lt"/>
              </a:rPr>
              <a:t>Izzo</a:t>
            </a:r>
            <a:r>
              <a:rPr lang="en-US" dirty="0">
                <a:ea typeface="+mn-lt"/>
                <a:cs typeface="+mn-lt"/>
              </a:rPr>
              <a:t>, Niccole White, Dr. Maureen </a:t>
            </a:r>
            <a:r>
              <a:rPr lang="en-US" dirty="0" err="1">
                <a:ea typeface="+mn-lt"/>
                <a:cs typeface="+mn-lt"/>
              </a:rPr>
              <a:t>Lesky</a:t>
            </a:r>
            <a:endParaRPr lang="en-US" dirty="0"/>
          </a:p>
          <a:p>
            <a:r>
              <a:rPr lang="en-US" dirty="0">
                <a:ea typeface="+mn-lt"/>
                <a:cs typeface="+mn-lt"/>
              </a:rPr>
              <a:t>Provide administrator training for BIE’s Alternate Science Assessments for Spring 2021</a:t>
            </a:r>
            <a:endParaRPr lang="en-US" dirty="0"/>
          </a:p>
          <a:p>
            <a:r>
              <a:rPr lang="en-US" dirty="0">
                <a:ea typeface="+mn-lt"/>
                <a:cs typeface="+mn-lt"/>
              </a:rPr>
              <a:t>Provide a set of expectations for the administration of the Alternate Science Assessment</a:t>
            </a:r>
            <a:endParaRPr lang="en-US" dirty="0"/>
          </a:p>
        </p:txBody>
      </p:sp>
    </p:spTree>
    <p:extLst>
      <p:ext uri="{BB962C8B-B14F-4D97-AF65-F5344CB8AC3E}">
        <p14:creationId xmlns:p14="http://schemas.microsoft.com/office/powerpoint/2010/main" val="3774751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5AFD4C-1A46-43C2-9C9F-9ABBDFF4355E}"/>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5" name="Picture 4">
            <a:extLst>
              <a:ext uri="{FF2B5EF4-FFF2-40B4-BE49-F238E27FC236}">
                <a16:creationId xmlns:a16="http://schemas.microsoft.com/office/drawing/2014/main" id="{FC9E2C98-C71B-41D7-92F9-48C85511112D}"/>
              </a:ext>
            </a:extLst>
          </p:cNvPr>
          <p:cNvPicPr>
            <a:picLocks noChangeAspect="1"/>
          </p:cNvPicPr>
          <p:nvPr/>
        </p:nvPicPr>
        <p:blipFill>
          <a:blip r:embed="rId2"/>
          <a:stretch>
            <a:fillRect/>
          </a:stretch>
        </p:blipFill>
        <p:spPr>
          <a:xfrm>
            <a:off x="2652712" y="1023937"/>
            <a:ext cx="7862306" cy="5488490"/>
          </a:xfrm>
          <a:prstGeom prst="rect">
            <a:avLst/>
          </a:prstGeom>
        </p:spPr>
      </p:pic>
    </p:spTree>
    <p:extLst>
      <p:ext uri="{BB962C8B-B14F-4D97-AF65-F5344CB8AC3E}">
        <p14:creationId xmlns:p14="http://schemas.microsoft.com/office/powerpoint/2010/main" val="149695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C9AA12-7854-4CF0-8844-341A399E0639}"/>
              </a:ext>
            </a:extLst>
          </p:cNvPr>
          <p:cNvPicPr>
            <a:picLocks noChangeAspect="1"/>
          </p:cNvPicPr>
          <p:nvPr/>
        </p:nvPicPr>
        <p:blipFill>
          <a:blip r:embed="rId2"/>
          <a:stretch>
            <a:fillRect/>
          </a:stretch>
        </p:blipFill>
        <p:spPr>
          <a:xfrm>
            <a:off x="2430067" y="733809"/>
            <a:ext cx="9324975" cy="5807140"/>
          </a:xfrm>
          <a:prstGeom prst="rect">
            <a:avLst/>
          </a:prstGeom>
        </p:spPr>
      </p:pic>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sp>
        <p:nvSpPr>
          <p:cNvPr id="6" name="TextBox 5">
            <a:extLst>
              <a:ext uri="{FF2B5EF4-FFF2-40B4-BE49-F238E27FC236}">
                <a16:creationId xmlns:a16="http://schemas.microsoft.com/office/drawing/2014/main" id="{D41121A3-7CF0-4E55-9A27-D6AD7297E33A}"/>
              </a:ext>
            </a:extLst>
          </p:cNvPr>
          <p:cNvSpPr txBox="1"/>
          <p:nvPr/>
        </p:nvSpPr>
        <p:spPr>
          <a:xfrm>
            <a:off x="523358" y="129459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b="1" dirty="0">
                <a:solidFill>
                  <a:srgbClr val="000000"/>
                </a:solidFill>
              </a:rPr>
              <a:t>Teacher Facing Page</a:t>
            </a:r>
          </a:p>
        </p:txBody>
      </p:sp>
      <p:sp>
        <p:nvSpPr>
          <p:cNvPr id="7" name="Up Arrow 13">
            <a:extLst>
              <a:ext uri="{FF2B5EF4-FFF2-40B4-BE49-F238E27FC236}">
                <a16:creationId xmlns:a16="http://schemas.microsoft.com/office/drawing/2014/main" id="{A0B41BB3-2DE2-4C12-9556-B8A91B067265}"/>
              </a:ext>
            </a:extLst>
          </p:cNvPr>
          <p:cNvSpPr/>
          <p:nvPr/>
        </p:nvSpPr>
        <p:spPr bwMode="auto">
          <a:xfrm rot="6220757">
            <a:off x="2392066" y="1433238"/>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8" name="Up Arrow 18">
            <a:extLst>
              <a:ext uri="{FF2B5EF4-FFF2-40B4-BE49-F238E27FC236}">
                <a16:creationId xmlns:a16="http://schemas.microsoft.com/office/drawing/2014/main" id="{AA1627CD-4573-4FA6-8092-DBADBBBA461E}"/>
              </a:ext>
            </a:extLst>
          </p:cNvPr>
          <p:cNvSpPr/>
          <p:nvPr/>
        </p:nvSpPr>
        <p:spPr bwMode="auto">
          <a:xfrm rot="16200000">
            <a:off x="5714016" y="2042556"/>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9" name="Up Arrow 18">
            <a:extLst>
              <a:ext uri="{FF2B5EF4-FFF2-40B4-BE49-F238E27FC236}">
                <a16:creationId xmlns:a16="http://schemas.microsoft.com/office/drawing/2014/main" id="{AA3D1D43-5F8E-4EAD-8D86-15975A9731C9}"/>
              </a:ext>
            </a:extLst>
          </p:cNvPr>
          <p:cNvSpPr/>
          <p:nvPr/>
        </p:nvSpPr>
        <p:spPr bwMode="auto">
          <a:xfrm rot="16200000">
            <a:off x="4831135" y="2224994"/>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0" name="Up Arrow 7">
            <a:extLst>
              <a:ext uri="{FF2B5EF4-FFF2-40B4-BE49-F238E27FC236}">
                <a16:creationId xmlns:a16="http://schemas.microsoft.com/office/drawing/2014/main" id="{8E58EBDF-E97F-4C79-94DA-ECB472423D3C}"/>
              </a:ext>
            </a:extLst>
          </p:cNvPr>
          <p:cNvSpPr/>
          <p:nvPr/>
        </p:nvSpPr>
        <p:spPr bwMode="auto">
          <a:xfrm rot="16200000">
            <a:off x="5183016" y="5916812"/>
            <a:ext cx="228901" cy="681602"/>
          </a:xfrm>
          <a:prstGeom prst="upArrow">
            <a:avLst/>
          </a:prstGeom>
          <a:solidFill>
            <a:srgbClr val="00B050"/>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367086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434938" y="2599915"/>
            <a:ext cx="8277225" cy="2914650"/>
          </a:xfrm>
          <a:prstGeom prst="rect">
            <a:avLst/>
          </a:prstGeom>
        </p:spPr>
      </p:pic>
      <p:pic>
        <p:nvPicPr>
          <p:cNvPr id="11" name="Picture 2" descr="Finger, Hand, Point, Pointer">
            <a:extLst>
              <a:ext uri="{FF2B5EF4-FFF2-40B4-BE49-F238E27FC236}">
                <a16:creationId xmlns:a16="http://schemas.microsoft.com/office/drawing/2014/main" id="{C2C23EEC-5F1E-49C3-9889-349DE6DE5DC5}"/>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180000">
            <a:off x="9849088" y="1616927"/>
            <a:ext cx="1446610" cy="9131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E3A22AA-6351-4D97-80EB-BC45A10782F8}"/>
              </a:ext>
            </a:extLst>
          </p:cNvPr>
          <p:cNvSpPr txBox="1"/>
          <p:nvPr/>
        </p:nvSpPr>
        <p:spPr>
          <a:xfrm>
            <a:off x="2682106" y="1716565"/>
            <a:ext cx="2054612"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spTree>
    <p:extLst>
      <p:ext uri="{BB962C8B-B14F-4D97-AF65-F5344CB8AC3E}">
        <p14:creationId xmlns:p14="http://schemas.microsoft.com/office/powerpoint/2010/main" val="373231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732304" y="2887988"/>
            <a:ext cx="8277225" cy="2914650"/>
          </a:xfrm>
          <a:prstGeom prst="rect">
            <a:avLst/>
          </a:prstGeom>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pic>
        <p:nvPicPr>
          <p:cNvPr id="6" name="Picture 2" descr="Finger, Hand, Point, Pointer">
            <a:extLst>
              <a:ext uri="{FF2B5EF4-FFF2-40B4-BE49-F238E27FC236}">
                <a16:creationId xmlns:a16="http://schemas.microsoft.com/office/drawing/2014/main" id="{EE0CE6BE-7FAC-4D32-8265-EC2AAFC53F29}"/>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858745">
            <a:off x="3793897" y="2131542"/>
            <a:ext cx="1483242" cy="1001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upload.wikimedia.org/wikipedia/commons/5/59/4NumberFourInCircle.png">
            <a:extLst>
              <a:ext uri="{FF2B5EF4-FFF2-40B4-BE49-F238E27FC236}">
                <a16:creationId xmlns:a16="http://schemas.microsoft.com/office/drawing/2014/main" id="{7EEA6B07-8A6D-4037-B913-B2549FF4CE1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65656" y="1181037"/>
            <a:ext cx="1429268" cy="142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21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704426" y="2646378"/>
            <a:ext cx="8277225" cy="2914650"/>
          </a:xfrm>
          <a:prstGeom prst="rect">
            <a:avLst/>
          </a:prstGeom>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sp>
        <p:nvSpPr>
          <p:cNvPr id="8" name="TextBox 7">
            <a:extLst>
              <a:ext uri="{FF2B5EF4-FFF2-40B4-BE49-F238E27FC236}">
                <a16:creationId xmlns:a16="http://schemas.microsoft.com/office/drawing/2014/main" id="{54788CB8-4241-4B56-97EC-BD8859C71978}"/>
              </a:ext>
            </a:extLst>
          </p:cNvPr>
          <p:cNvSpPr txBox="1"/>
          <p:nvPr/>
        </p:nvSpPr>
        <p:spPr>
          <a:xfrm>
            <a:off x="8425829" y="1302947"/>
            <a:ext cx="2090183" cy="1018187"/>
          </a:xfrm>
          <a:prstGeom prst="rect">
            <a:avLst/>
          </a:prstGeom>
          <a:noFill/>
        </p:spPr>
        <p:txBody>
          <a:bodyPr wrap="square" lIns="48218" tIns="24110" rIns="48218" bIns="24110" rtlCol="0">
            <a:spAutoFit/>
          </a:bodyPr>
          <a:lstStyle/>
          <a:p>
            <a:r>
              <a:rPr lang="en-US" sz="3150" b="1" dirty="0">
                <a:solidFill>
                  <a:schemeClr val="accent1"/>
                </a:solidFill>
                <a:latin typeface="Arial" panose="020B0604020202020204" pitchFamily="34" charset="0"/>
                <a:cs typeface="Arial" panose="020B0604020202020204" pitchFamily="34" charset="0"/>
              </a:rPr>
              <a:t>Does not respond?</a:t>
            </a:r>
          </a:p>
        </p:txBody>
      </p:sp>
    </p:spTree>
    <p:extLst>
      <p:ext uri="{BB962C8B-B14F-4D97-AF65-F5344CB8AC3E}">
        <p14:creationId xmlns:p14="http://schemas.microsoft.com/office/powerpoint/2010/main" val="369058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96F2EA-79D6-46BB-B1F3-02D758D762D7}"/>
              </a:ext>
            </a:extLst>
          </p:cNvPr>
          <p:cNvPicPr>
            <a:picLocks noChangeAspect="1"/>
          </p:cNvPicPr>
          <p:nvPr/>
        </p:nvPicPr>
        <p:blipFill>
          <a:blip r:embed="rId3"/>
          <a:stretch>
            <a:fillRect/>
          </a:stretch>
        </p:blipFill>
        <p:spPr>
          <a:xfrm>
            <a:off x="2386067" y="1075444"/>
            <a:ext cx="9363075" cy="5308153"/>
          </a:xfrm>
          <a:prstGeom prst="rect">
            <a:avLst/>
          </a:prstGeom>
        </p:spPr>
      </p:pic>
      <p:sp>
        <p:nvSpPr>
          <p:cNvPr id="10" name="TextBox 9">
            <a:extLst>
              <a:ext uri="{FF2B5EF4-FFF2-40B4-BE49-F238E27FC236}">
                <a16:creationId xmlns:a16="http://schemas.microsoft.com/office/drawing/2014/main" id="{B01525B6-A002-4903-B2D1-595074EAAC7F}"/>
              </a:ext>
            </a:extLst>
          </p:cNvPr>
          <p:cNvSpPr txBox="1"/>
          <p:nvPr/>
        </p:nvSpPr>
        <p:spPr>
          <a:xfrm>
            <a:off x="445638" y="1273788"/>
            <a:ext cx="1943100" cy="510356"/>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Teacher Facing Page</a:t>
            </a:r>
          </a:p>
        </p:txBody>
      </p:sp>
      <p:sp>
        <p:nvSpPr>
          <p:cNvPr id="11" name="Up Arrow 8">
            <a:extLst>
              <a:ext uri="{FF2B5EF4-FFF2-40B4-BE49-F238E27FC236}">
                <a16:creationId xmlns:a16="http://schemas.microsoft.com/office/drawing/2014/main" id="{2EBBB0F2-58A2-4F6D-9879-E4172115BE36}"/>
              </a:ext>
            </a:extLst>
          </p:cNvPr>
          <p:cNvSpPr/>
          <p:nvPr/>
        </p:nvSpPr>
        <p:spPr bwMode="auto">
          <a:xfrm rot="5400000">
            <a:off x="2298351" y="2761366"/>
            <a:ext cx="231187"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Title 1">
            <a:extLst>
              <a:ext uri="{FF2B5EF4-FFF2-40B4-BE49-F238E27FC236}">
                <a16:creationId xmlns:a16="http://schemas.microsoft.com/office/drawing/2014/main" id="{AAA819DD-F262-4C5A-85E8-EE2B28D38E68}"/>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spTree>
    <p:extLst>
      <p:ext uri="{BB962C8B-B14F-4D97-AF65-F5344CB8AC3E}">
        <p14:creationId xmlns:p14="http://schemas.microsoft.com/office/powerpoint/2010/main" val="546625177"/>
      </p:ext>
    </p:extLst>
  </p:cSld>
  <p:clrMapOvr>
    <a:masterClrMapping/>
  </p:clrMapOvr>
  <mc:AlternateContent xmlns:mc="http://schemas.openxmlformats.org/markup-compatibility/2006" xmlns:p14="http://schemas.microsoft.com/office/powerpoint/2010/main">
    <mc:Choice Requires="p14">
      <p:transition spd="slow" p14:dur="2000" advTm="6670"/>
    </mc:Choice>
    <mc:Fallback xmlns="">
      <p:transition spd="slow" advTm="667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648670" y="2664963"/>
            <a:ext cx="8277225" cy="2914650"/>
          </a:xfrm>
          <a:prstGeom prst="rect">
            <a:avLst/>
          </a:prstGeom>
        </p:spPr>
      </p:pic>
      <p:pic>
        <p:nvPicPr>
          <p:cNvPr id="11" name="Picture 2" descr="Finger, Hand, Point, Pointer">
            <a:extLst>
              <a:ext uri="{FF2B5EF4-FFF2-40B4-BE49-F238E27FC236}">
                <a16:creationId xmlns:a16="http://schemas.microsoft.com/office/drawing/2014/main" id="{C2C23EEC-5F1E-49C3-9889-349DE6DE5DC5}"/>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760000">
            <a:off x="9932723" y="1830659"/>
            <a:ext cx="1446610" cy="9131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spTree>
    <p:extLst>
      <p:ext uri="{BB962C8B-B14F-4D97-AF65-F5344CB8AC3E}">
        <p14:creationId xmlns:p14="http://schemas.microsoft.com/office/powerpoint/2010/main" val="3881332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741597" y="2897280"/>
            <a:ext cx="8277225" cy="2914650"/>
          </a:xfrm>
          <a:prstGeom prst="rect">
            <a:avLst/>
          </a:prstGeom>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pic>
        <p:nvPicPr>
          <p:cNvPr id="6" name="Picture 2" descr="Finger, Hand, Point, Pointer">
            <a:extLst>
              <a:ext uri="{FF2B5EF4-FFF2-40B4-BE49-F238E27FC236}">
                <a16:creationId xmlns:a16="http://schemas.microsoft.com/office/drawing/2014/main" id="{EE0CE6BE-7FAC-4D32-8265-EC2AAFC53F29}"/>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360000">
            <a:off x="4137726" y="2085079"/>
            <a:ext cx="1483242" cy="1001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upload.wikimedia.org/wikipedia/commons/5/59/4NumberFourInCircle.png">
            <a:extLst>
              <a:ext uri="{FF2B5EF4-FFF2-40B4-BE49-F238E27FC236}">
                <a16:creationId xmlns:a16="http://schemas.microsoft.com/office/drawing/2014/main" id="{7EEA6B07-8A6D-4037-B913-B2549FF4CE1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25851" y="1153159"/>
            <a:ext cx="1429268" cy="142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539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704426" y="2860110"/>
            <a:ext cx="8277225" cy="2914650"/>
          </a:xfrm>
          <a:prstGeom prst="rect">
            <a:avLst/>
          </a:prstGeom>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pic>
        <p:nvPicPr>
          <p:cNvPr id="6" name="Picture 2" descr="Finger, Hand, Point, Pointer">
            <a:extLst>
              <a:ext uri="{FF2B5EF4-FFF2-40B4-BE49-F238E27FC236}">
                <a16:creationId xmlns:a16="http://schemas.microsoft.com/office/drawing/2014/main" id="{EE0CE6BE-7FAC-4D32-8265-EC2AAFC53F29}"/>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858745">
            <a:off x="9370499" y="2131599"/>
            <a:ext cx="1483242" cy="1001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C8B755-EB07-42F8-BBA5-464589EC3463}"/>
              </a:ext>
            </a:extLst>
          </p:cNvPr>
          <p:cNvSpPr txBox="1"/>
          <p:nvPr/>
        </p:nvSpPr>
        <p:spPr>
          <a:xfrm>
            <a:off x="4965125" y="1493282"/>
            <a:ext cx="2479762" cy="1018187"/>
          </a:xfrm>
          <a:prstGeom prst="rect">
            <a:avLst/>
          </a:prstGeom>
          <a:noFill/>
        </p:spPr>
        <p:txBody>
          <a:bodyPr wrap="square" lIns="48218" tIns="24110" rIns="48218" bIns="24110" rtlCol="0">
            <a:spAutoFit/>
          </a:bodyPr>
          <a:lstStyle/>
          <a:p>
            <a:pPr algn="ctr"/>
            <a:r>
              <a:rPr lang="en-US" sz="3150" b="1" dirty="0">
                <a:solidFill>
                  <a:schemeClr val="accent1"/>
                </a:solidFill>
                <a:latin typeface="Arial" panose="020B0604020202020204" pitchFamily="34" charset="0"/>
                <a:cs typeface="Arial" panose="020B0604020202020204" pitchFamily="34" charset="0"/>
              </a:rPr>
              <a:t>Responds incorrectly?</a:t>
            </a:r>
          </a:p>
        </p:txBody>
      </p:sp>
    </p:spTree>
    <p:extLst>
      <p:ext uri="{BB962C8B-B14F-4D97-AF65-F5344CB8AC3E}">
        <p14:creationId xmlns:p14="http://schemas.microsoft.com/office/powerpoint/2010/main" val="885676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A7DA35-E9DD-46DC-9D9C-6888A7D42211}"/>
              </a:ext>
            </a:extLst>
          </p:cNvPr>
          <p:cNvPicPr>
            <a:picLocks noChangeAspect="1"/>
          </p:cNvPicPr>
          <p:nvPr/>
        </p:nvPicPr>
        <p:blipFill>
          <a:blip r:embed="rId3"/>
          <a:stretch>
            <a:fillRect/>
          </a:stretch>
        </p:blipFill>
        <p:spPr>
          <a:xfrm>
            <a:off x="1603483" y="983665"/>
            <a:ext cx="9286875" cy="5671906"/>
          </a:xfrm>
          <a:prstGeom prst="rect">
            <a:avLst/>
          </a:prstGeom>
        </p:spPr>
      </p:pic>
      <p:sp>
        <p:nvSpPr>
          <p:cNvPr id="12" name="TextBox 11">
            <a:extLst>
              <a:ext uri="{FF2B5EF4-FFF2-40B4-BE49-F238E27FC236}">
                <a16:creationId xmlns:a16="http://schemas.microsoft.com/office/drawing/2014/main" id="{F2082AD1-D5F8-4B1E-8581-D1BFDCD351BA}"/>
              </a:ext>
            </a:extLst>
          </p:cNvPr>
          <p:cNvSpPr txBox="1"/>
          <p:nvPr/>
        </p:nvSpPr>
        <p:spPr>
          <a:xfrm>
            <a:off x="66811" y="1394076"/>
            <a:ext cx="1943100" cy="510356"/>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Teacher Facing Page</a:t>
            </a:r>
          </a:p>
        </p:txBody>
      </p:sp>
      <p:sp>
        <p:nvSpPr>
          <p:cNvPr id="13" name="Up Arrow 8">
            <a:extLst>
              <a:ext uri="{FF2B5EF4-FFF2-40B4-BE49-F238E27FC236}">
                <a16:creationId xmlns:a16="http://schemas.microsoft.com/office/drawing/2014/main" id="{F78DDA57-3C53-4605-9901-78FC8E62DB1A}"/>
              </a:ext>
            </a:extLst>
          </p:cNvPr>
          <p:cNvSpPr/>
          <p:nvPr/>
        </p:nvSpPr>
        <p:spPr bwMode="auto">
          <a:xfrm rot="16200000">
            <a:off x="8407849" y="3478816"/>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Title 1">
            <a:extLst>
              <a:ext uri="{FF2B5EF4-FFF2-40B4-BE49-F238E27FC236}">
                <a16:creationId xmlns:a16="http://schemas.microsoft.com/office/drawing/2014/main" id="{4295EC5B-CF16-4946-9CED-B9FBC9A6991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spTree>
    <p:extLst>
      <p:ext uri="{BB962C8B-B14F-4D97-AF65-F5344CB8AC3E}">
        <p14:creationId xmlns:p14="http://schemas.microsoft.com/office/powerpoint/2010/main" val="1673781907"/>
      </p:ext>
    </p:extLst>
  </p:cSld>
  <p:clrMapOvr>
    <a:masterClrMapping/>
  </p:clrMapOvr>
  <mc:AlternateContent xmlns:mc="http://schemas.openxmlformats.org/markup-compatibility/2006" xmlns:p14="http://schemas.microsoft.com/office/powerpoint/2010/main">
    <mc:Choice Requires="p14">
      <p:transition spd="slow" p14:dur="2000" advTm="14374"/>
    </mc:Choice>
    <mc:Fallback xmlns="">
      <p:transition spd="slow" advTm="1437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BCF6-D707-4ACF-ABED-76E60FA8C8CC}"/>
              </a:ext>
            </a:extLst>
          </p:cNvPr>
          <p:cNvSpPr>
            <a:spLocks noGrp="1"/>
          </p:cNvSpPr>
          <p:nvPr>
            <p:ph type="title"/>
          </p:nvPr>
        </p:nvSpPr>
        <p:spPr>
          <a:xfrm>
            <a:off x="2118999" y="624110"/>
            <a:ext cx="9385613" cy="1280890"/>
          </a:xfrm>
        </p:spPr>
        <p:txBody>
          <a:bodyPr>
            <a:normAutofit/>
          </a:bodyPr>
          <a:lstStyle/>
          <a:p>
            <a:r>
              <a:rPr lang="en-US" sz="3200"/>
              <a:t>What is the BIE Alternate Science Assessment?</a:t>
            </a:r>
          </a:p>
        </p:txBody>
      </p:sp>
      <p:sp>
        <p:nvSpPr>
          <p:cNvPr id="3" name="Content Placeholder 2">
            <a:extLst>
              <a:ext uri="{FF2B5EF4-FFF2-40B4-BE49-F238E27FC236}">
                <a16:creationId xmlns:a16="http://schemas.microsoft.com/office/drawing/2014/main" id="{2C2356F8-8BE4-4257-9AA0-5F0C0AC36FB1}"/>
              </a:ext>
            </a:extLst>
          </p:cNvPr>
          <p:cNvSpPr>
            <a:spLocks noGrp="1"/>
          </p:cNvSpPr>
          <p:nvPr>
            <p:ph idx="1"/>
          </p:nvPr>
        </p:nvSpPr>
        <p:spPr>
          <a:xfrm>
            <a:off x="2589212" y="1594624"/>
            <a:ext cx="8915400" cy="3777622"/>
          </a:xfrm>
        </p:spPr>
        <p:txBody>
          <a:bodyPr>
            <a:normAutofit lnSpcReduction="10000"/>
          </a:bodyPr>
          <a:lstStyle/>
          <a:p>
            <a:r>
              <a:rPr lang="en-US" dirty="0"/>
              <a:t>The BIE Alternate Science Assessment is a standards-based assessment designed specifically for students with the most significant cognitive disabilities.  </a:t>
            </a:r>
          </a:p>
          <a:p>
            <a:endParaRPr lang="en-US" dirty="0"/>
          </a:p>
          <a:p>
            <a:r>
              <a:rPr lang="en-US" dirty="0"/>
              <a:t>The BIE Alternate Science is meant to provide a picture of student performance to schools, districts, educators, parents, and the community. </a:t>
            </a:r>
          </a:p>
          <a:p>
            <a:endParaRPr lang="en-US" dirty="0"/>
          </a:p>
          <a:p>
            <a:r>
              <a:rPr lang="en-US" dirty="0"/>
              <a:t>The BIE Alternate Science assesses a student’s performance in Science.</a:t>
            </a:r>
          </a:p>
          <a:p>
            <a:endParaRPr lang="en-US" dirty="0"/>
          </a:p>
          <a:p>
            <a:r>
              <a:rPr lang="en-US" dirty="0"/>
              <a:t>Students who take the BIE Alternate Science participate in BIE testing just as their peers without disabilities</a:t>
            </a:r>
          </a:p>
          <a:p>
            <a:endParaRPr lang="en-US" dirty="0"/>
          </a:p>
        </p:txBody>
      </p:sp>
    </p:spTree>
    <p:extLst>
      <p:ext uri="{BB962C8B-B14F-4D97-AF65-F5344CB8AC3E}">
        <p14:creationId xmlns:p14="http://schemas.microsoft.com/office/powerpoint/2010/main" val="3041205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082AD1-D5F8-4B1E-8581-D1BFDCD351BA}"/>
              </a:ext>
            </a:extLst>
          </p:cNvPr>
          <p:cNvSpPr txBox="1"/>
          <p:nvPr/>
        </p:nvSpPr>
        <p:spPr>
          <a:xfrm>
            <a:off x="1753676" y="1254270"/>
            <a:ext cx="1943100" cy="510356"/>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Teacher Facing Page</a:t>
            </a:r>
          </a:p>
        </p:txBody>
      </p:sp>
      <p:sp>
        <p:nvSpPr>
          <p:cNvPr id="14" name="Title 1">
            <a:extLst>
              <a:ext uri="{FF2B5EF4-FFF2-40B4-BE49-F238E27FC236}">
                <a16:creationId xmlns:a16="http://schemas.microsoft.com/office/drawing/2014/main" id="{4295EC5B-CF16-4946-9CED-B9FBC9A6991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C6922137-5926-42A1-8FFF-E1BE1CEC41F4}"/>
              </a:ext>
            </a:extLst>
          </p:cNvPr>
          <p:cNvPicPr>
            <a:picLocks noChangeAspect="1"/>
          </p:cNvPicPr>
          <p:nvPr/>
        </p:nvPicPr>
        <p:blipFill>
          <a:blip r:embed="rId3"/>
          <a:stretch>
            <a:fillRect/>
          </a:stretch>
        </p:blipFill>
        <p:spPr>
          <a:xfrm>
            <a:off x="2528653" y="2338276"/>
            <a:ext cx="9010127" cy="2037211"/>
          </a:xfrm>
          <a:prstGeom prst="rect">
            <a:avLst/>
          </a:prstGeom>
        </p:spPr>
      </p:pic>
    </p:spTree>
    <p:extLst>
      <p:ext uri="{BB962C8B-B14F-4D97-AF65-F5344CB8AC3E}">
        <p14:creationId xmlns:p14="http://schemas.microsoft.com/office/powerpoint/2010/main" val="1569783918"/>
      </p:ext>
    </p:extLst>
  </p:cSld>
  <p:clrMapOvr>
    <a:masterClrMapping/>
  </p:clrMapOvr>
  <mc:AlternateContent xmlns:mc="http://schemas.openxmlformats.org/markup-compatibility/2006" xmlns:p14="http://schemas.microsoft.com/office/powerpoint/2010/main">
    <mc:Choice Requires="p14">
      <p:transition spd="slow" p14:dur="2000" advTm="14374"/>
    </mc:Choice>
    <mc:Fallback xmlns="">
      <p:transition spd="slow" advTm="1437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95EC5B-CF16-4946-9CED-B9FBC9A6991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sp>
        <p:nvSpPr>
          <p:cNvPr id="5" name="TextBox 4">
            <a:extLst>
              <a:ext uri="{FF2B5EF4-FFF2-40B4-BE49-F238E27FC236}">
                <a16:creationId xmlns:a16="http://schemas.microsoft.com/office/drawing/2014/main" id="{3D86301D-CC02-4BDC-92D6-886B96D6DB76}"/>
              </a:ext>
            </a:extLst>
          </p:cNvPr>
          <p:cNvSpPr txBox="1"/>
          <p:nvPr/>
        </p:nvSpPr>
        <p:spPr>
          <a:xfrm>
            <a:off x="673288" y="1439760"/>
            <a:ext cx="1943100" cy="510356"/>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pic>
        <p:nvPicPr>
          <p:cNvPr id="6" name="Picture 2" descr="Finger, Hand, Point, Pointer">
            <a:extLst>
              <a:ext uri="{FF2B5EF4-FFF2-40B4-BE49-F238E27FC236}">
                <a16:creationId xmlns:a16="http://schemas.microsoft.com/office/drawing/2014/main" id="{13E9BB3C-D5DE-471D-9830-3C142BFC9B91}"/>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10012" y="3239562"/>
            <a:ext cx="1334780" cy="8425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4640724-59DC-4954-8DF6-5D8C07C84C17}"/>
              </a:ext>
            </a:extLst>
          </p:cNvPr>
          <p:cNvPicPr>
            <a:picLocks noChangeAspect="1"/>
          </p:cNvPicPr>
          <p:nvPr/>
        </p:nvPicPr>
        <p:blipFill>
          <a:blip r:embed="rId4"/>
          <a:stretch>
            <a:fillRect/>
          </a:stretch>
        </p:blipFill>
        <p:spPr>
          <a:xfrm>
            <a:off x="4351815" y="1816870"/>
            <a:ext cx="3257550" cy="3028950"/>
          </a:xfrm>
          <a:prstGeom prst="rect">
            <a:avLst/>
          </a:prstGeom>
        </p:spPr>
      </p:pic>
    </p:spTree>
    <p:extLst>
      <p:ext uri="{BB962C8B-B14F-4D97-AF65-F5344CB8AC3E}">
        <p14:creationId xmlns:p14="http://schemas.microsoft.com/office/powerpoint/2010/main" val="1135302824"/>
      </p:ext>
    </p:extLst>
  </p:cSld>
  <p:clrMapOvr>
    <a:masterClrMapping/>
  </p:clrMapOvr>
  <mc:AlternateContent xmlns:mc="http://schemas.openxmlformats.org/markup-compatibility/2006" xmlns:p14="http://schemas.microsoft.com/office/powerpoint/2010/main">
    <mc:Choice Requires="p14">
      <p:transition spd="slow" p14:dur="2000" advTm="14374"/>
    </mc:Choice>
    <mc:Fallback xmlns="">
      <p:transition spd="slow" advTm="1437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630085" y="2534866"/>
            <a:ext cx="8277225" cy="2914650"/>
          </a:xfrm>
          <a:prstGeom prst="rect">
            <a:avLst/>
          </a:prstGeom>
        </p:spPr>
      </p:pic>
      <p:pic>
        <p:nvPicPr>
          <p:cNvPr id="11" name="Picture 2" descr="Finger, Hand, Point, Pointer">
            <a:extLst>
              <a:ext uri="{FF2B5EF4-FFF2-40B4-BE49-F238E27FC236}">
                <a16:creationId xmlns:a16="http://schemas.microsoft.com/office/drawing/2014/main" id="{C2C23EEC-5F1E-49C3-9889-349DE6DE5DC5}"/>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120000">
            <a:off x="9997771" y="1654098"/>
            <a:ext cx="1446610" cy="9131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spTree>
    <p:extLst>
      <p:ext uri="{BB962C8B-B14F-4D97-AF65-F5344CB8AC3E}">
        <p14:creationId xmlns:p14="http://schemas.microsoft.com/office/powerpoint/2010/main" val="3933356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695134" y="2804354"/>
            <a:ext cx="8277225" cy="2914650"/>
          </a:xfrm>
          <a:prstGeom prst="rect">
            <a:avLst/>
          </a:prstGeom>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pic>
        <p:nvPicPr>
          <p:cNvPr id="6" name="Picture 2" descr="Finger, Hand, Point, Pointer">
            <a:extLst>
              <a:ext uri="{FF2B5EF4-FFF2-40B4-BE49-F238E27FC236}">
                <a16:creationId xmlns:a16="http://schemas.microsoft.com/office/drawing/2014/main" id="{EE0CE6BE-7FAC-4D32-8265-EC2AAFC53F29}"/>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858745">
            <a:off x="4156311" y="2131542"/>
            <a:ext cx="1483242" cy="1001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upload.wikimedia.org/wikipedia/commons/thumb/d/d6/3NumberThreeInCircle.svg/768px-3NumberThreeInCircle.svg.png">
            <a:extLst>
              <a:ext uri="{FF2B5EF4-FFF2-40B4-BE49-F238E27FC236}">
                <a16:creationId xmlns:a16="http://schemas.microsoft.com/office/drawing/2014/main" id="{68F9847A-40A6-42C3-B7B5-6A2FD5A3ADA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21313" y="1035628"/>
            <a:ext cx="1269648" cy="126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69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630085" y="2683549"/>
            <a:ext cx="8277225" cy="2914650"/>
          </a:xfrm>
          <a:prstGeom prst="rect">
            <a:avLst/>
          </a:prstGeom>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pic>
        <p:nvPicPr>
          <p:cNvPr id="6" name="Picture 2" descr="Finger, Hand, Point, Pointer">
            <a:extLst>
              <a:ext uri="{FF2B5EF4-FFF2-40B4-BE49-F238E27FC236}">
                <a16:creationId xmlns:a16="http://schemas.microsoft.com/office/drawing/2014/main" id="{EE0CE6BE-7FAC-4D32-8265-EC2AAFC53F29}"/>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858745">
            <a:off x="9361207" y="2047965"/>
            <a:ext cx="1483242" cy="1001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C8B755-EB07-42F8-BBA5-464589EC3463}"/>
              </a:ext>
            </a:extLst>
          </p:cNvPr>
          <p:cNvSpPr txBox="1"/>
          <p:nvPr/>
        </p:nvSpPr>
        <p:spPr>
          <a:xfrm>
            <a:off x="4003829" y="1296972"/>
            <a:ext cx="3865938" cy="1502935"/>
          </a:xfrm>
          <a:prstGeom prst="rect">
            <a:avLst/>
          </a:prstGeom>
          <a:noFill/>
        </p:spPr>
        <p:txBody>
          <a:bodyPr wrap="square" lIns="48218" tIns="24110" rIns="48218" bIns="24110" rtlCol="0">
            <a:spAutoFit/>
          </a:bodyPr>
          <a:lstStyle/>
          <a:p>
            <a:pPr algn="ctr"/>
            <a:r>
              <a:rPr lang="en-US" sz="3150" b="1" dirty="0">
                <a:solidFill>
                  <a:schemeClr val="accent1"/>
                </a:solidFill>
                <a:latin typeface="Arial" panose="020B0604020202020204" pitchFamily="34" charset="0"/>
                <a:cs typeface="Arial" panose="020B0604020202020204" pitchFamily="34" charset="0"/>
              </a:rPr>
              <a:t>Does not respond or responds incorrectly?</a:t>
            </a:r>
          </a:p>
        </p:txBody>
      </p:sp>
    </p:spTree>
    <p:extLst>
      <p:ext uri="{BB962C8B-B14F-4D97-AF65-F5344CB8AC3E}">
        <p14:creationId xmlns:p14="http://schemas.microsoft.com/office/powerpoint/2010/main" val="99955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3" name="Picture 2">
            <a:extLst>
              <a:ext uri="{FF2B5EF4-FFF2-40B4-BE49-F238E27FC236}">
                <a16:creationId xmlns:a16="http://schemas.microsoft.com/office/drawing/2014/main" id="{5A2F6A4E-8362-44FF-8DE6-AAFC9040E366}"/>
              </a:ext>
            </a:extLst>
          </p:cNvPr>
          <p:cNvPicPr>
            <a:picLocks noChangeAspect="1"/>
          </p:cNvPicPr>
          <p:nvPr/>
        </p:nvPicPr>
        <p:blipFill>
          <a:blip r:embed="rId2"/>
          <a:stretch>
            <a:fillRect/>
          </a:stretch>
        </p:blipFill>
        <p:spPr>
          <a:xfrm>
            <a:off x="2501997" y="832161"/>
            <a:ext cx="9315450" cy="5756307"/>
          </a:xfrm>
          <a:prstGeom prst="rect">
            <a:avLst/>
          </a:prstGeom>
        </p:spPr>
      </p:pic>
      <p:sp>
        <p:nvSpPr>
          <p:cNvPr id="9" name="Up Arrow 8">
            <a:extLst>
              <a:ext uri="{FF2B5EF4-FFF2-40B4-BE49-F238E27FC236}">
                <a16:creationId xmlns:a16="http://schemas.microsoft.com/office/drawing/2014/main" id="{035A324A-61B6-43DD-9CA6-FC4E4B92FFC8}"/>
              </a:ext>
            </a:extLst>
          </p:cNvPr>
          <p:cNvSpPr/>
          <p:nvPr/>
        </p:nvSpPr>
        <p:spPr bwMode="auto">
          <a:xfrm rot="16200000">
            <a:off x="8898053" y="4233370"/>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0" name="TextBox 9">
            <a:extLst>
              <a:ext uri="{FF2B5EF4-FFF2-40B4-BE49-F238E27FC236}">
                <a16:creationId xmlns:a16="http://schemas.microsoft.com/office/drawing/2014/main" id="{19CF3392-267B-4D23-ACAB-E0A113996537}"/>
              </a:ext>
            </a:extLst>
          </p:cNvPr>
          <p:cNvSpPr txBox="1"/>
          <p:nvPr/>
        </p:nvSpPr>
        <p:spPr>
          <a:xfrm>
            <a:off x="650551" y="1252433"/>
            <a:ext cx="1943100" cy="510356"/>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Teacher Facing Page</a:t>
            </a:r>
          </a:p>
        </p:txBody>
      </p:sp>
    </p:spTree>
    <p:extLst>
      <p:ext uri="{BB962C8B-B14F-4D97-AF65-F5344CB8AC3E}">
        <p14:creationId xmlns:p14="http://schemas.microsoft.com/office/powerpoint/2010/main" val="1494488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592914" y="2730012"/>
            <a:ext cx="8277225" cy="2914650"/>
          </a:xfrm>
          <a:prstGeom prst="rect">
            <a:avLst/>
          </a:prstGeom>
        </p:spPr>
      </p:pic>
      <p:sp>
        <p:nvSpPr>
          <p:cNvPr id="12" name="TextBox 11">
            <a:extLst>
              <a:ext uri="{FF2B5EF4-FFF2-40B4-BE49-F238E27FC236}">
                <a16:creationId xmlns:a16="http://schemas.microsoft.com/office/drawing/2014/main" id="{6E3A22AA-6351-4D97-80EB-BC45A10782F8}"/>
              </a:ext>
            </a:extLst>
          </p:cNvPr>
          <p:cNvSpPr txBox="1"/>
          <p:nvPr/>
        </p:nvSpPr>
        <p:spPr>
          <a:xfrm>
            <a:off x="1018716" y="1419199"/>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pic>
        <p:nvPicPr>
          <p:cNvPr id="6" name="Picture 2" descr="Finger, Hand, Point, Pointer">
            <a:extLst>
              <a:ext uri="{FF2B5EF4-FFF2-40B4-BE49-F238E27FC236}">
                <a16:creationId xmlns:a16="http://schemas.microsoft.com/office/drawing/2014/main" id="{EE0CE6BE-7FAC-4D32-8265-EC2AAFC53F29}"/>
              </a:ext>
            </a:extLst>
          </p:cNvPr>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858745">
            <a:off x="4184189" y="2196591"/>
            <a:ext cx="1483242" cy="100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359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97A5F-7EB9-44F8-85DD-F02BB4E60B1A}"/>
              </a:ext>
            </a:extLst>
          </p:cNvPr>
          <p:cNvPicPr>
            <a:picLocks noChangeAspect="1"/>
          </p:cNvPicPr>
          <p:nvPr/>
        </p:nvPicPr>
        <p:blipFill>
          <a:blip r:embed="rId2"/>
          <a:stretch>
            <a:fillRect/>
          </a:stretch>
        </p:blipFill>
        <p:spPr>
          <a:xfrm>
            <a:off x="2152143" y="699452"/>
            <a:ext cx="9163050" cy="5834207"/>
          </a:xfrm>
          <a:prstGeom prst="rect">
            <a:avLst/>
          </a:prstGeom>
        </p:spPr>
      </p:pic>
      <p:sp>
        <p:nvSpPr>
          <p:cNvPr id="5" name="TextBox 4">
            <a:extLst>
              <a:ext uri="{FF2B5EF4-FFF2-40B4-BE49-F238E27FC236}">
                <a16:creationId xmlns:a16="http://schemas.microsoft.com/office/drawing/2014/main" id="{72EA7AC2-68D3-4CB8-85B5-5FB07FDE57FA}"/>
              </a:ext>
            </a:extLst>
          </p:cNvPr>
          <p:cNvSpPr txBox="1"/>
          <p:nvPr/>
        </p:nvSpPr>
        <p:spPr>
          <a:xfrm>
            <a:off x="459903" y="1372838"/>
            <a:ext cx="1943100" cy="510356"/>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Teacher Facing Page</a:t>
            </a:r>
          </a:p>
        </p:txBody>
      </p:sp>
      <p:sp>
        <p:nvSpPr>
          <p:cNvPr id="6" name="Up Arrow 6">
            <a:extLst>
              <a:ext uri="{FF2B5EF4-FFF2-40B4-BE49-F238E27FC236}">
                <a16:creationId xmlns:a16="http://schemas.microsoft.com/office/drawing/2014/main" id="{57C8BE93-1B0A-4A40-A42C-D52361A2085D}"/>
              </a:ext>
            </a:extLst>
          </p:cNvPr>
          <p:cNvSpPr/>
          <p:nvPr/>
        </p:nvSpPr>
        <p:spPr bwMode="auto">
          <a:xfrm rot="16200000">
            <a:off x="8993151" y="4362769"/>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7" name="Title 1">
            <a:extLst>
              <a:ext uri="{FF2B5EF4-FFF2-40B4-BE49-F238E27FC236}">
                <a16:creationId xmlns:a16="http://schemas.microsoft.com/office/drawing/2014/main" id="{31987B3F-A5D3-4EE5-911A-6A6B6D966752}"/>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spTree>
    <p:extLst>
      <p:ext uri="{BB962C8B-B14F-4D97-AF65-F5344CB8AC3E}">
        <p14:creationId xmlns:p14="http://schemas.microsoft.com/office/powerpoint/2010/main" val="2385337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139453"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741597" y="2730012"/>
            <a:ext cx="8277225" cy="2914650"/>
          </a:xfrm>
          <a:prstGeom prst="rect">
            <a:avLst/>
          </a:prstGeom>
        </p:spPr>
      </p:pic>
      <p:pic>
        <p:nvPicPr>
          <p:cNvPr id="11" name="Picture 2" descr="Finger, Hand, Point, Pointer">
            <a:extLst>
              <a:ext uri="{FF2B5EF4-FFF2-40B4-BE49-F238E27FC236}">
                <a16:creationId xmlns:a16="http://schemas.microsoft.com/office/drawing/2014/main" id="{C2C23EEC-5F1E-49C3-9889-349DE6DE5DC5}"/>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420000">
            <a:off x="9756162" y="1997927"/>
            <a:ext cx="1446610" cy="9131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spTree>
    <p:extLst>
      <p:ext uri="{BB962C8B-B14F-4D97-AF65-F5344CB8AC3E}">
        <p14:creationId xmlns:p14="http://schemas.microsoft.com/office/powerpoint/2010/main" val="2998888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657963" y="2934451"/>
            <a:ext cx="8277225" cy="2914650"/>
          </a:xfrm>
          <a:prstGeom prst="rect">
            <a:avLst/>
          </a:prstGeom>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pic>
        <p:nvPicPr>
          <p:cNvPr id="6" name="Picture 2" descr="Finger, Hand, Point, Pointer">
            <a:extLst>
              <a:ext uri="{FF2B5EF4-FFF2-40B4-BE49-F238E27FC236}">
                <a16:creationId xmlns:a16="http://schemas.microsoft.com/office/drawing/2014/main" id="{EE0CE6BE-7FAC-4D32-8265-EC2AAFC53F29}"/>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858745">
            <a:off x="4165604" y="2261640"/>
            <a:ext cx="1483242" cy="1001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2/29/Circle-two.svg/922px-Circle-two.svg.png">
            <a:extLst>
              <a:ext uri="{FF2B5EF4-FFF2-40B4-BE49-F238E27FC236}">
                <a16:creationId xmlns:a16="http://schemas.microsoft.com/office/drawing/2014/main" id="{CA3F8C0E-BBA6-460A-8F2E-4EB7A11EFD7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98550" y="1159620"/>
            <a:ext cx="1309179" cy="145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394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Who are the Students?</a:t>
            </a:r>
          </a:p>
        </p:txBody>
      </p:sp>
      <p:sp>
        <p:nvSpPr>
          <p:cNvPr id="3" name="Content Placeholder 2"/>
          <p:cNvSpPr>
            <a:spLocks noGrp="1"/>
          </p:cNvSpPr>
          <p:nvPr>
            <p:ph idx="1"/>
          </p:nvPr>
        </p:nvSpPr>
        <p:spPr>
          <a:xfrm>
            <a:off x="2499779" y="1388699"/>
            <a:ext cx="8292279" cy="4640674"/>
          </a:xfrm>
        </p:spPr>
        <p:txBody>
          <a:bodyPr vert="horz" lIns="91440" tIns="45720" rIns="91440" bIns="45720" rtlCol="0" anchor="t">
            <a:normAutofit/>
          </a:bodyPr>
          <a:lstStyle/>
          <a:p>
            <a:r>
              <a:rPr lang="en-US" dirty="0"/>
              <a:t>Students with the most significant cognitive disabilities…</a:t>
            </a:r>
          </a:p>
          <a:p>
            <a:pPr lvl="1"/>
            <a:r>
              <a:rPr lang="en-US" dirty="0"/>
              <a:t>Receive instruction on the BIEs modified next gen. science standards.</a:t>
            </a:r>
          </a:p>
          <a:p>
            <a:pPr lvl="1"/>
            <a:r>
              <a:rPr lang="en-US" dirty="0"/>
              <a:t>Requires extensive, repeated, and individualized instruction</a:t>
            </a:r>
          </a:p>
          <a:p>
            <a:pPr lvl="1"/>
            <a:r>
              <a:rPr lang="en-US" dirty="0"/>
              <a:t>Uses substantially adapted and/or modified materials </a:t>
            </a:r>
          </a:p>
          <a:p>
            <a:pPr lvl="1"/>
            <a:endParaRPr lang="en-US" dirty="0"/>
          </a:p>
          <a:p>
            <a:r>
              <a:rPr lang="en-US" dirty="0"/>
              <a:t>Not Individuals with Disabilities Education Act (IDEA)category specific</a:t>
            </a:r>
          </a:p>
          <a:p>
            <a:pPr lvl="1"/>
            <a:r>
              <a:rPr lang="en-US" dirty="0"/>
              <a:t>CANNOT have a Specific Learning Disability (SLD)</a:t>
            </a:r>
          </a:p>
          <a:p>
            <a:pPr lvl="1"/>
            <a:r>
              <a:rPr lang="en-US" b="1" i="1" u="sng" dirty="0"/>
              <a:t>Generally</a:t>
            </a:r>
            <a:r>
              <a:rPr lang="en-US" dirty="0"/>
              <a:t> – Intellectual disability(ID), Muscular Dystrophy(MD), Autism, D/B</a:t>
            </a:r>
          </a:p>
          <a:p>
            <a:pPr lvl="1"/>
            <a:endParaRPr lang="en-US" dirty="0">
              <a:highlight>
                <a:srgbClr val="FFFF00"/>
              </a:highlight>
            </a:endParaRPr>
          </a:p>
          <a:p>
            <a:r>
              <a:rPr lang="en-US" dirty="0"/>
              <a:t>Not all students with </a:t>
            </a:r>
            <a:r>
              <a:rPr lang="en-US" dirty="0">
                <a:ea typeface="+mn-lt"/>
                <a:cs typeface="+mn-lt"/>
              </a:rPr>
              <a:t>Intellectual disability(</a:t>
            </a:r>
            <a:r>
              <a:rPr lang="en-US" dirty="0"/>
              <a:t>ID) should qualify</a:t>
            </a:r>
          </a:p>
          <a:p>
            <a:pPr lvl="1"/>
            <a:r>
              <a:rPr lang="en-US" dirty="0"/>
              <a:t>BIE Alternate Science Assessment intended for students 3 Standard Deviations(SD)below mean, higher than 55</a:t>
            </a:r>
            <a:endParaRPr lang="en-US" dirty="0">
              <a:highlight>
                <a:srgbClr val="FFFF00"/>
              </a:highlight>
            </a:endParaRPr>
          </a:p>
        </p:txBody>
      </p:sp>
    </p:spTree>
    <p:extLst>
      <p:ext uri="{BB962C8B-B14F-4D97-AF65-F5344CB8AC3E}">
        <p14:creationId xmlns:p14="http://schemas.microsoft.com/office/powerpoint/2010/main" val="3344086515"/>
      </p:ext>
    </p:extLst>
  </p:cSld>
  <p:clrMapOvr>
    <a:masterClrMapping/>
  </p:clrMapOvr>
  <mc:AlternateContent xmlns:mc="http://schemas.openxmlformats.org/markup-compatibility/2006" xmlns:p14="http://schemas.microsoft.com/office/powerpoint/2010/main">
    <mc:Choice Requires="p14">
      <p:transition spd="slow" p14:dur="2000" advTm="89535"/>
    </mc:Choice>
    <mc:Fallback xmlns="">
      <p:transition spd="slow" advTm="8953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685841" y="2925158"/>
            <a:ext cx="8277225" cy="2914650"/>
          </a:xfrm>
          <a:prstGeom prst="rect">
            <a:avLst/>
          </a:prstGeom>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pic>
        <p:nvPicPr>
          <p:cNvPr id="6" name="Picture 2" descr="Finger, Hand, Point, Pointer">
            <a:extLst>
              <a:ext uri="{FF2B5EF4-FFF2-40B4-BE49-F238E27FC236}">
                <a16:creationId xmlns:a16="http://schemas.microsoft.com/office/drawing/2014/main" id="{EE0CE6BE-7FAC-4D32-8265-EC2AAFC53F29}"/>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858745">
            <a:off x="9305451" y="2224526"/>
            <a:ext cx="1483242" cy="1001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C8B755-EB07-42F8-BBA5-464589EC3463}"/>
              </a:ext>
            </a:extLst>
          </p:cNvPr>
          <p:cNvSpPr txBox="1"/>
          <p:nvPr/>
        </p:nvSpPr>
        <p:spPr>
          <a:xfrm>
            <a:off x="4003829" y="1296972"/>
            <a:ext cx="3865938" cy="1018187"/>
          </a:xfrm>
          <a:prstGeom prst="rect">
            <a:avLst/>
          </a:prstGeom>
          <a:noFill/>
        </p:spPr>
        <p:txBody>
          <a:bodyPr wrap="square" lIns="48218" tIns="24110" rIns="48218" bIns="24110" rtlCol="0">
            <a:spAutoFit/>
          </a:bodyPr>
          <a:lstStyle/>
          <a:p>
            <a:pPr algn="ctr"/>
            <a:r>
              <a:rPr lang="en-US" sz="3150" b="1" dirty="0">
                <a:solidFill>
                  <a:schemeClr val="accent1"/>
                </a:solidFill>
                <a:latin typeface="Arial" panose="020B0604020202020204" pitchFamily="34" charset="0"/>
                <a:cs typeface="Arial" panose="020B0604020202020204" pitchFamily="34" charset="0"/>
              </a:rPr>
              <a:t>Responds incorrectly?</a:t>
            </a:r>
          </a:p>
        </p:txBody>
      </p:sp>
      <p:pic>
        <p:nvPicPr>
          <p:cNvPr id="7" name="Picture 4" descr="https://upload.wikimedia.org/wikipedia/commons/5/58/1NumberOneInCircle.png">
            <a:extLst>
              <a:ext uri="{FF2B5EF4-FFF2-40B4-BE49-F238E27FC236}">
                <a16:creationId xmlns:a16="http://schemas.microsoft.com/office/drawing/2014/main" id="{EFF0D442-A390-4150-9CA6-39B6DF3F60A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69767" y="643829"/>
            <a:ext cx="1306286" cy="1306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292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68AF46-EDD3-4997-B516-65BA173BCFAA}"/>
              </a:ext>
            </a:extLst>
          </p:cNvPr>
          <p:cNvSpPr>
            <a:spLocks noGrp="1"/>
          </p:cNvSpPr>
          <p:nvPr>
            <p:ph type="title"/>
          </p:nvPr>
        </p:nvSpPr>
        <p:spPr>
          <a:xfrm>
            <a:off x="297429" y="166761"/>
            <a:ext cx="11589772" cy="362628"/>
          </a:xfrm>
        </p:spPr>
        <p:txBody>
          <a:bodyPr>
            <a:normAutofit fontScale="90000"/>
          </a:bodyPr>
          <a:lstStyle/>
          <a:p>
            <a:r>
              <a:rPr lang="en-US" dirty="0"/>
              <a:t>Selected Response Scoring</a:t>
            </a:r>
          </a:p>
        </p:txBody>
      </p:sp>
      <p:pic>
        <p:nvPicPr>
          <p:cNvPr id="2" name="Picture 1">
            <a:extLst>
              <a:ext uri="{FF2B5EF4-FFF2-40B4-BE49-F238E27FC236}">
                <a16:creationId xmlns:a16="http://schemas.microsoft.com/office/drawing/2014/main" id="{27E72D5D-742F-4030-B1E8-D84C396D271D}"/>
              </a:ext>
            </a:extLst>
          </p:cNvPr>
          <p:cNvPicPr>
            <a:picLocks noChangeAspect="1"/>
          </p:cNvPicPr>
          <p:nvPr/>
        </p:nvPicPr>
        <p:blipFill>
          <a:blip r:embed="rId2"/>
          <a:stretch>
            <a:fillRect/>
          </a:stretch>
        </p:blipFill>
        <p:spPr>
          <a:xfrm>
            <a:off x="2825231" y="2869402"/>
            <a:ext cx="8277225" cy="2914650"/>
          </a:xfrm>
          <a:prstGeom prst="rect">
            <a:avLst/>
          </a:prstGeom>
        </p:spPr>
      </p:pic>
      <p:sp>
        <p:nvSpPr>
          <p:cNvPr id="12" name="TextBox 11">
            <a:extLst>
              <a:ext uri="{FF2B5EF4-FFF2-40B4-BE49-F238E27FC236}">
                <a16:creationId xmlns:a16="http://schemas.microsoft.com/office/drawing/2014/main" id="{6E3A22AA-6351-4D97-80EB-BC45A10782F8}"/>
              </a:ext>
            </a:extLst>
          </p:cNvPr>
          <p:cNvSpPr txBox="1"/>
          <p:nvPr/>
        </p:nvSpPr>
        <p:spPr>
          <a:xfrm>
            <a:off x="1009423" y="1502833"/>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dirty="0">
                <a:solidFill>
                  <a:srgbClr val="000000"/>
                </a:solidFill>
              </a:rPr>
              <a:t>Student Facing Page</a:t>
            </a:r>
          </a:p>
        </p:txBody>
      </p:sp>
      <p:sp>
        <p:nvSpPr>
          <p:cNvPr id="8" name="TextBox 7">
            <a:extLst>
              <a:ext uri="{FF2B5EF4-FFF2-40B4-BE49-F238E27FC236}">
                <a16:creationId xmlns:a16="http://schemas.microsoft.com/office/drawing/2014/main" id="{54788CB8-4241-4B56-97EC-BD8859C71978}"/>
              </a:ext>
            </a:extLst>
          </p:cNvPr>
          <p:cNvSpPr txBox="1"/>
          <p:nvPr/>
        </p:nvSpPr>
        <p:spPr>
          <a:xfrm>
            <a:off x="4536489" y="1416494"/>
            <a:ext cx="2090183" cy="1018187"/>
          </a:xfrm>
          <a:prstGeom prst="rect">
            <a:avLst/>
          </a:prstGeom>
          <a:noFill/>
        </p:spPr>
        <p:txBody>
          <a:bodyPr wrap="square" lIns="48218" tIns="24110" rIns="48218" bIns="24110" rtlCol="0">
            <a:spAutoFit/>
          </a:bodyPr>
          <a:lstStyle/>
          <a:p>
            <a:r>
              <a:rPr lang="en-US" sz="3150" b="1" dirty="0">
                <a:solidFill>
                  <a:schemeClr val="accent1"/>
                </a:solidFill>
                <a:latin typeface="Arial" panose="020B0604020202020204" pitchFamily="34" charset="0"/>
                <a:cs typeface="Arial" panose="020B0604020202020204" pitchFamily="34" charset="0"/>
              </a:rPr>
              <a:t>Does not respond?</a:t>
            </a:r>
          </a:p>
        </p:txBody>
      </p:sp>
      <p:grpSp>
        <p:nvGrpSpPr>
          <p:cNvPr id="9" name="Group 8">
            <a:extLst>
              <a:ext uri="{FF2B5EF4-FFF2-40B4-BE49-F238E27FC236}">
                <a16:creationId xmlns:a16="http://schemas.microsoft.com/office/drawing/2014/main" id="{0945E146-3723-4B51-A948-94B252AAA4B6}"/>
              </a:ext>
            </a:extLst>
          </p:cNvPr>
          <p:cNvGrpSpPr/>
          <p:nvPr/>
        </p:nvGrpSpPr>
        <p:grpSpPr>
          <a:xfrm>
            <a:off x="7902364" y="1305102"/>
            <a:ext cx="1375203" cy="1240970"/>
            <a:chOff x="9841201" y="28616"/>
            <a:chExt cx="3076983" cy="3076983"/>
          </a:xfrm>
        </p:grpSpPr>
        <p:pic>
          <p:nvPicPr>
            <p:cNvPr id="10" name="Picture 4" descr="https://upload.wikimedia.org/wikipedia/commons/5/58/1NumberOneInCircle.png">
              <a:extLst>
                <a:ext uri="{FF2B5EF4-FFF2-40B4-BE49-F238E27FC236}">
                  <a16:creationId xmlns:a16="http://schemas.microsoft.com/office/drawing/2014/main" id="{9E28CD8C-D161-4444-8255-755C42DDF7D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41201" y="28616"/>
              <a:ext cx="3076983" cy="30769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816B93A-6734-47A7-91C1-F1DCB8338945}"/>
                </a:ext>
              </a:extLst>
            </p:cNvPr>
            <p:cNvSpPr txBox="1"/>
            <p:nvPr/>
          </p:nvSpPr>
          <p:spPr>
            <a:xfrm>
              <a:off x="10524081" y="880289"/>
              <a:ext cx="1711226" cy="1373637"/>
            </a:xfrm>
            <a:prstGeom prst="rect">
              <a:avLst/>
            </a:prstGeom>
            <a:solidFill>
              <a:schemeClr val="bg1"/>
            </a:solidFill>
          </p:spPr>
          <p:txBody>
            <a:bodyPr wrap="square" rtlCol="0">
              <a:spAutoFit/>
            </a:bodyPr>
            <a:lstStyle/>
            <a:p>
              <a:r>
                <a:rPr lang="en-US" sz="3000" b="1">
                  <a:solidFill>
                    <a:srgbClr val="523F2D"/>
                  </a:solidFill>
                </a:rPr>
                <a:t>NR</a:t>
              </a:r>
            </a:p>
          </p:txBody>
        </p:sp>
      </p:grpSp>
    </p:spTree>
    <p:extLst>
      <p:ext uri="{BB962C8B-B14F-4D97-AF65-F5344CB8AC3E}">
        <p14:creationId xmlns:p14="http://schemas.microsoft.com/office/powerpoint/2010/main" val="973202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9FC5B2-EAEA-43FC-A7FE-E25580917AFD}"/>
              </a:ext>
            </a:extLst>
          </p:cNvPr>
          <p:cNvSpPr txBox="1">
            <a:spLocks/>
          </p:cNvSpPr>
          <p:nvPr/>
        </p:nvSpPr>
        <p:spPr>
          <a:xfrm>
            <a:off x="3373062" y="1864865"/>
            <a:ext cx="8131550" cy="2262781"/>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5000"/>
              <a:t>Supported Performance Tasks</a:t>
            </a:r>
            <a:br>
              <a:rPr lang="en-US" sz="5000"/>
            </a:br>
            <a:r>
              <a:rPr lang="en-US" sz="5000"/>
              <a:t>(SPT)</a:t>
            </a:r>
          </a:p>
        </p:txBody>
      </p:sp>
    </p:spTree>
    <p:extLst>
      <p:ext uri="{BB962C8B-B14F-4D97-AF65-F5344CB8AC3E}">
        <p14:creationId xmlns:p14="http://schemas.microsoft.com/office/powerpoint/2010/main" val="1179807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43FC93-FEE8-4928-A793-6539FCA1245D}"/>
              </a:ext>
            </a:extLst>
          </p:cNvPr>
          <p:cNvSpPr>
            <a:spLocks noGrp="1"/>
          </p:cNvSpPr>
          <p:nvPr>
            <p:ph type="title"/>
          </p:nvPr>
        </p:nvSpPr>
        <p:spPr>
          <a:xfrm>
            <a:off x="1627632" y="624109"/>
            <a:ext cx="2487168" cy="5614951"/>
          </a:xfrm>
        </p:spPr>
        <p:txBody>
          <a:bodyPr vert="horz" lIns="91440" tIns="45720" rIns="91440" bIns="45720" rtlCol="0" anchor="t">
            <a:normAutofit/>
          </a:bodyPr>
          <a:lstStyle/>
          <a:p>
            <a:r>
              <a:rPr lang="en-US" sz="2700"/>
              <a:t>Supported Performance Task</a:t>
            </a:r>
          </a:p>
        </p:txBody>
      </p:sp>
      <p:sp>
        <p:nvSpPr>
          <p:cNvPr id="5" name="Content Placeholder 2">
            <a:extLst>
              <a:ext uri="{FF2B5EF4-FFF2-40B4-BE49-F238E27FC236}">
                <a16:creationId xmlns:a16="http://schemas.microsoft.com/office/drawing/2014/main" id="{2AF3D573-5E62-400A-98FF-A17FBEFF6E03}"/>
              </a:ext>
            </a:extLst>
          </p:cNvPr>
          <p:cNvSpPr txBox="1">
            <a:spLocks/>
          </p:cNvSpPr>
          <p:nvPr/>
        </p:nvSpPr>
        <p:spPr>
          <a:xfrm>
            <a:off x="4700016" y="624110"/>
            <a:ext cx="6804596" cy="34849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t>Identified as Task # within the test book</a:t>
            </a:r>
          </a:p>
          <a:p>
            <a:r>
              <a:rPr lang="en-US"/>
              <a:t>Three prompts related to one task</a:t>
            </a:r>
          </a:p>
          <a:p>
            <a:r>
              <a:rPr lang="en-US"/>
              <a:t>Student manipulates option cards by placing them on the student response page (or indicates location for placement)</a:t>
            </a:r>
            <a:endParaRPr lang="en-US" dirty="0"/>
          </a:p>
        </p:txBody>
      </p:sp>
      <p:pic>
        <p:nvPicPr>
          <p:cNvPr id="6" name="Picture 5">
            <a:extLst>
              <a:ext uri="{FF2B5EF4-FFF2-40B4-BE49-F238E27FC236}">
                <a16:creationId xmlns:a16="http://schemas.microsoft.com/office/drawing/2014/main" id="{7E41D922-9BE2-4721-A403-46DD374F8D2C}"/>
              </a:ext>
            </a:extLst>
          </p:cNvPr>
          <p:cNvPicPr>
            <a:picLocks noChangeAspect="1"/>
          </p:cNvPicPr>
          <p:nvPr/>
        </p:nvPicPr>
        <p:blipFill>
          <a:blip r:embed="rId2"/>
          <a:stretch>
            <a:fillRect/>
          </a:stretch>
        </p:blipFill>
        <p:spPr>
          <a:xfrm>
            <a:off x="4707827" y="4441319"/>
            <a:ext cx="6877621" cy="1650630"/>
          </a:xfrm>
          <a:prstGeom prst="rect">
            <a:avLst/>
          </a:prstGeom>
        </p:spPr>
      </p:pic>
    </p:spTree>
    <p:extLst>
      <p:ext uri="{BB962C8B-B14F-4D97-AF65-F5344CB8AC3E}">
        <p14:creationId xmlns:p14="http://schemas.microsoft.com/office/powerpoint/2010/main" val="3382136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13606-257A-439C-9833-901E972D589D}"/>
              </a:ext>
            </a:extLst>
          </p:cNvPr>
          <p:cNvSpPr>
            <a:spLocks noGrp="1"/>
          </p:cNvSpPr>
          <p:nvPr>
            <p:ph type="title"/>
          </p:nvPr>
        </p:nvSpPr>
        <p:spPr>
          <a:xfrm>
            <a:off x="799862" y="995317"/>
            <a:ext cx="3778870" cy="2288948"/>
          </a:xfrm>
        </p:spPr>
        <p:txBody>
          <a:bodyPr vert="horz" lIns="91440" tIns="45720" rIns="91440" bIns="45720" rtlCol="0" anchor="b">
            <a:normAutofit/>
          </a:bodyPr>
          <a:lstStyle/>
          <a:p>
            <a:r>
              <a:rPr lang="en-US" sz="4000" dirty="0">
                <a:solidFill>
                  <a:schemeClr val="tx2"/>
                </a:solidFill>
              </a:rPr>
              <a:t>Supported Performance Task Scoring</a:t>
            </a:r>
          </a:p>
        </p:txBody>
      </p:sp>
      <p:pic>
        <p:nvPicPr>
          <p:cNvPr id="6" name="Picture 5">
            <a:extLst>
              <a:ext uri="{FF2B5EF4-FFF2-40B4-BE49-F238E27FC236}">
                <a16:creationId xmlns:a16="http://schemas.microsoft.com/office/drawing/2014/main" id="{47CD0576-B243-42E2-80DA-0337C76ABC2C}"/>
              </a:ext>
            </a:extLst>
          </p:cNvPr>
          <p:cNvPicPr>
            <a:picLocks noChangeAspect="1"/>
          </p:cNvPicPr>
          <p:nvPr/>
        </p:nvPicPr>
        <p:blipFill>
          <a:blip r:embed="rId2"/>
          <a:stretch>
            <a:fillRect/>
          </a:stretch>
        </p:blipFill>
        <p:spPr>
          <a:xfrm>
            <a:off x="4740384" y="536030"/>
            <a:ext cx="7244470" cy="5967766"/>
          </a:xfrm>
          <a:prstGeom prst="rect">
            <a:avLst/>
          </a:prstGeom>
        </p:spPr>
      </p:pic>
    </p:spTree>
    <p:extLst>
      <p:ext uri="{BB962C8B-B14F-4D97-AF65-F5344CB8AC3E}">
        <p14:creationId xmlns:p14="http://schemas.microsoft.com/office/powerpoint/2010/main" val="1348125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080725-EDC7-4375-927D-B419442BC86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7835" t="51545" r="17960" b="18049"/>
          <a:stretch/>
        </p:blipFill>
        <p:spPr>
          <a:xfrm>
            <a:off x="5504105" y="2317006"/>
            <a:ext cx="5640502" cy="2063510"/>
          </a:xfrm>
          <a:prstGeom prst="rect">
            <a:avLst/>
          </a:prstGeom>
        </p:spPr>
      </p:pic>
      <p:sp>
        <p:nvSpPr>
          <p:cNvPr id="8" name="Content Placeholder 4">
            <a:extLst>
              <a:ext uri="{FF2B5EF4-FFF2-40B4-BE49-F238E27FC236}">
                <a16:creationId xmlns:a16="http://schemas.microsoft.com/office/drawing/2014/main" id="{F53CA1F2-19F1-49CB-8DCF-F6848A6C430F}"/>
              </a:ext>
            </a:extLst>
          </p:cNvPr>
          <p:cNvSpPr txBox="1">
            <a:spLocks/>
          </p:cNvSpPr>
          <p:nvPr/>
        </p:nvSpPr>
        <p:spPr>
          <a:xfrm>
            <a:off x="1623196" y="4891952"/>
            <a:ext cx="3779838" cy="544512"/>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Font typeface="Wingdings 3" charset="2"/>
              <a:buNone/>
            </a:pPr>
            <a:r>
              <a:rPr lang="en-US" sz="1600">
                <a:solidFill>
                  <a:schemeClr val="tx2"/>
                </a:solidFill>
              </a:rPr>
              <a:t>Prepare task manipulatives prior to testing</a:t>
            </a:r>
            <a:endParaRPr lang="en-US" sz="1600" dirty="0">
              <a:solidFill>
                <a:schemeClr val="tx2"/>
              </a:solidFill>
            </a:endParaRPr>
          </a:p>
        </p:txBody>
      </p:sp>
      <p:sp>
        <p:nvSpPr>
          <p:cNvPr id="9" name="Title 1">
            <a:extLst>
              <a:ext uri="{FF2B5EF4-FFF2-40B4-BE49-F238E27FC236}">
                <a16:creationId xmlns:a16="http://schemas.microsoft.com/office/drawing/2014/main" id="{DA6F30F2-2634-4ED9-AB61-12223ACE916A}"/>
              </a:ext>
            </a:extLst>
          </p:cNvPr>
          <p:cNvSpPr>
            <a:spLocks noGrp="1"/>
          </p:cNvSpPr>
          <p:nvPr>
            <p:ph type="title"/>
          </p:nvPr>
        </p:nvSpPr>
        <p:spPr>
          <a:xfrm>
            <a:off x="979327" y="951186"/>
            <a:ext cx="3772673" cy="1748730"/>
          </a:xfrm>
        </p:spPr>
        <p:txBody>
          <a:bodyPr vert="horz" lIns="91440" tIns="45720" rIns="91440" bIns="45720" rtlCol="0" anchor="b">
            <a:normAutofit/>
          </a:bodyPr>
          <a:lstStyle/>
          <a:p>
            <a:r>
              <a:rPr lang="en-US" sz="4000" dirty="0">
                <a:solidFill>
                  <a:schemeClr val="tx2"/>
                </a:solidFill>
                <a:latin typeface="+mj-lt"/>
              </a:rPr>
              <a:t>Task Manipulatives</a:t>
            </a:r>
          </a:p>
        </p:txBody>
      </p:sp>
    </p:spTree>
    <p:extLst>
      <p:ext uri="{BB962C8B-B14F-4D97-AF65-F5344CB8AC3E}">
        <p14:creationId xmlns:p14="http://schemas.microsoft.com/office/powerpoint/2010/main" val="23906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20B684-3A91-4626-9C01-88CA0D586D7B}"/>
              </a:ext>
            </a:extLst>
          </p:cNvPr>
          <p:cNvSpPr>
            <a:spLocks noGrp="1"/>
          </p:cNvSpPr>
          <p:nvPr>
            <p:ph type="title"/>
          </p:nvPr>
        </p:nvSpPr>
        <p:spPr>
          <a:xfrm>
            <a:off x="297429" y="166761"/>
            <a:ext cx="11589772" cy="362628"/>
          </a:xfrm>
        </p:spPr>
        <p:txBody>
          <a:bodyPr>
            <a:normAutofit fontScale="90000"/>
          </a:bodyPr>
          <a:lstStyle/>
          <a:p>
            <a:r>
              <a:rPr lang="en-US"/>
              <a:t>Supported Performance Task</a:t>
            </a:r>
            <a:endParaRPr lang="en-US" dirty="0"/>
          </a:p>
        </p:txBody>
      </p:sp>
      <p:pic>
        <p:nvPicPr>
          <p:cNvPr id="6" name="Picture 5">
            <a:extLst>
              <a:ext uri="{FF2B5EF4-FFF2-40B4-BE49-F238E27FC236}">
                <a16:creationId xmlns:a16="http://schemas.microsoft.com/office/drawing/2014/main" id="{96F9CDCE-ABA0-438A-91BA-02643C806DD3}"/>
              </a:ext>
            </a:extLst>
          </p:cNvPr>
          <p:cNvPicPr>
            <a:picLocks noChangeAspect="1"/>
          </p:cNvPicPr>
          <p:nvPr/>
        </p:nvPicPr>
        <p:blipFill>
          <a:blip r:embed="rId2"/>
          <a:stretch>
            <a:fillRect/>
          </a:stretch>
        </p:blipFill>
        <p:spPr>
          <a:xfrm>
            <a:off x="2775156" y="938937"/>
            <a:ext cx="8201086" cy="5406073"/>
          </a:xfrm>
          <a:prstGeom prst="rect">
            <a:avLst/>
          </a:prstGeom>
        </p:spPr>
      </p:pic>
      <p:sp>
        <p:nvSpPr>
          <p:cNvPr id="10" name="Rectangle 9">
            <a:extLst>
              <a:ext uri="{FF2B5EF4-FFF2-40B4-BE49-F238E27FC236}">
                <a16:creationId xmlns:a16="http://schemas.microsoft.com/office/drawing/2014/main" id="{AA9AB750-56B4-4CC0-A2C7-B3AD2F5BE577}"/>
              </a:ext>
            </a:extLst>
          </p:cNvPr>
          <p:cNvSpPr/>
          <p:nvPr/>
        </p:nvSpPr>
        <p:spPr>
          <a:xfrm>
            <a:off x="1659626" y="1544685"/>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1825720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06" y="1"/>
            <a:ext cx="6238675" cy="673893"/>
          </a:xfrm>
        </p:spPr>
        <p:txBody>
          <a:bodyPr>
            <a:normAutofit fontScale="90000"/>
          </a:bodyPr>
          <a:lstStyle/>
          <a:p>
            <a:r>
              <a:rPr lang="en-US" dirty="0"/>
              <a:t>Supported Performance Task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800" t="18103" r="4861" b="26526"/>
          <a:stretch/>
        </p:blipFill>
        <p:spPr>
          <a:xfrm>
            <a:off x="2075463" y="1500021"/>
            <a:ext cx="8495014" cy="4910110"/>
          </a:xfrm>
          <a:prstGeom prst="rect">
            <a:avLst/>
          </a:prstGeom>
        </p:spPr>
      </p:pic>
      <p:sp>
        <p:nvSpPr>
          <p:cNvPr id="7" name="Rectangle 6"/>
          <p:cNvSpPr/>
          <p:nvPr/>
        </p:nvSpPr>
        <p:spPr>
          <a:xfrm>
            <a:off x="1481727" y="855496"/>
            <a:ext cx="2275944"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Teacher Facing Page </a:t>
            </a:r>
          </a:p>
        </p:txBody>
      </p:sp>
      <p:sp>
        <p:nvSpPr>
          <p:cNvPr id="8" name="Up Arrow 7"/>
          <p:cNvSpPr/>
          <p:nvPr/>
        </p:nvSpPr>
        <p:spPr bwMode="auto">
          <a:xfrm rot="16200000">
            <a:off x="4534312" y="2793935"/>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9" name="Up Arrow 8"/>
          <p:cNvSpPr/>
          <p:nvPr/>
        </p:nvSpPr>
        <p:spPr bwMode="auto">
          <a:xfrm rot="16200000">
            <a:off x="10080057" y="1889386"/>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4145061079"/>
      </p:ext>
    </p:extLst>
  </p:cSld>
  <p:clrMapOvr>
    <a:masterClrMapping/>
  </p:clrMapOvr>
  <mc:AlternateContent xmlns:mc="http://schemas.openxmlformats.org/markup-compatibility/2006" xmlns:p14="http://schemas.microsoft.com/office/powerpoint/2010/main">
    <mc:Choice Requires="p14">
      <p:transition spd="slow" p14:dur="2000" advTm="62679"/>
    </mc:Choice>
    <mc:Fallback xmlns="">
      <p:transition spd="slow" advTm="62679"/>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80F6A7-3F09-4313-ABED-C7ABB178ABFA}"/>
              </a:ext>
            </a:extLst>
          </p:cNvPr>
          <p:cNvPicPr>
            <a:picLocks noChangeAspect="1"/>
          </p:cNvPicPr>
          <p:nvPr/>
        </p:nvPicPr>
        <p:blipFill>
          <a:blip r:embed="rId2"/>
          <a:stretch>
            <a:fillRect/>
          </a:stretch>
        </p:blipFill>
        <p:spPr>
          <a:xfrm>
            <a:off x="2440614" y="1004703"/>
            <a:ext cx="8248650" cy="5114925"/>
          </a:xfrm>
          <a:prstGeom prst="rect">
            <a:avLst/>
          </a:prstGeom>
        </p:spPr>
      </p:pic>
      <p:sp>
        <p:nvSpPr>
          <p:cNvPr id="5" name="Title 1">
            <a:extLst>
              <a:ext uri="{FF2B5EF4-FFF2-40B4-BE49-F238E27FC236}">
                <a16:creationId xmlns:a16="http://schemas.microsoft.com/office/drawing/2014/main" id="{EEF6887B-2BB8-473B-8593-9F59BB23D2DE}"/>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sp>
        <p:nvSpPr>
          <p:cNvPr id="6" name="Rectangle 5">
            <a:extLst>
              <a:ext uri="{FF2B5EF4-FFF2-40B4-BE49-F238E27FC236}">
                <a16:creationId xmlns:a16="http://schemas.microsoft.com/office/drawing/2014/main" id="{A8151B9F-7D8E-4177-9D87-73337ED75F07}"/>
              </a:ext>
            </a:extLst>
          </p:cNvPr>
          <p:cNvSpPr/>
          <p:nvPr/>
        </p:nvSpPr>
        <p:spPr>
          <a:xfrm>
            <a:off x="1194975" y="1230659"/>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2161056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D4F71E-BBAF-44EF-B900-FA83B0D1055C}"/>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5" name="Picture 4">
            <a:extLst>
              <a:ext uri="{FF2B5EF4-FFF2-40B4-BE49-F238E27FC236}">
                <a16:creationId xmlns:a16="http://schemas.microsoft.com/office/drawing/2014/main" id="{E5B73FB9-4389-4573-ACC9-7AF2A5AEFD0A}"/>
              </a:ext>
            </a:extLst>
          </p:cNvPr>
          <p:cNvPicPr>
            <a:picLocks noChangeAspect="1"/>
          </p:cNvPicPr>
          <p:nvPr/>
        </p:nvPicPr>
        <p:blipFill>
          <a:blip r:embed="rId2"/>
          <a:stretch>
            <a:fillRect/>
          </a:stretch>
        </p:blipFill>
        <p:spPr>
          <a:xfrm>
            <a:off x="2725769" y="684939"/>
            <a:ext cx="7610475" cy="5348870"/>
          </a:xfrm>
          <a:prstGeom prst="rect">
            <a:avLst/>
          </a:prstGeom>
        </p:spPr>
      </p:pic>
      <p:sp>
        <p:nvSpPr>
          <p:cNvPr id="6" name="Rectangle 5">
            <a:extLst>
              <a:ext uri="{FF2B5EF4-FFF2-40B4-BE49-F238E27FC236}">
                <a16:creationId xmlns:a16="http://schemas.microsoft.com/office/drawing/2014/main" id="{876C8A55-09D5-43B4-B563-CEDA0B09951E}"/>
              </a:ext>
            </a:extLst>
          </p:cNvPr>
          <p:cNvSpPr/>
          <p:nvPr/>
        </p:nvSpPr>
        <p:spPr>
          <a:xfrm>
            <a:off x="1320331" y="1337573"/>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263465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097" y="301658"/>
            <a:ext cx="9718590" cy="1509074"/>
          </a:xfrm>
        </p:spPr>
        <p:txBody>
          <a:bodyPr>
            <a:normAutofit/>
          </a:bodyPr>
          <a:lstStyle/>
          <a:p>
            <a:r>
              <a:rPr lang="en-US" dirty="0"/>
              <a:t>Who can give the BIE Alternate Science ? </a:t>
            </a:r>
          </a:p>
        </p:txBody>
      </p:sp>
      <p:sp>
        <p:nvSpPr>
          <p:cNvPr id="3" name="Content Placeholder 2"/>
          <p:cNvSpPr>
            <a:spLocks noGrp="1"/>
          </p:cNvSpPr>
          <p:nvPr>
            <p:ph idx="1"/>
          </p:nvPr>
        </p:nvSpPr>
        <p:spPr>
          <a:xfrm>
            <a:off x="2724583" y="1174967"/>
            <a:ext cx="8253329" cy="4640674"/>
          </a:xfrm>
        </p:spPr>
        <p:txBody>
          <a:bodyPr vert="horz" lIns="91440" tIns="45720" rIns="91440" bIns="45720" rtlCol="0" anchor="t">
            <a:normAutofit/>
          </a:bodyPr>
          <a:lstStyle/>
          <a:p>
            <a:r>
              <a:rPr lang="en-US" dirty="0">
                <a:solidFill>
                  <a:srgbClr val="000000"/>
                </a:solidFill>
              </a:rPr>
              <a:t>Certified teacher</a:t>
            </a:r>
          </a:p>
          <a:p>
            <a:pPr lvl="1"/>
            <a:r>
              <a:rPr lang="en-US" dirty="0">
                <a:solidFill>
                  <a:srgbClr val="000000"/>
                </a:solidFill>
              </a:rPr>
              <a:t>Full/part time classroom teacher</a:t>
            </a:r>
          </a:p>
          <a:p>
            <a:pPr lvl="1"/>
            <a:r>
              <a:rPr lang="en-US" dirty="0">
                <a:solidFill>
                  <a:srgbClr val="000000"/>
                </a:solidFill>
              </a:rPr>
              <a:t>Related services provider (</a:t>
            </a:r>
            <a:r>
              <a:rPr lang="en-US" dirty="0">
                <a:solidFill>
                  <a:srgbClr val="000000"/>
                </a:solidFill>
                <a:ea typeface="+mn-lt"/>
                <a:cs typeface="+mn-lt"/>
              </a:rPr>
              <a:t>S</a:t>
            </a:r>
            <a:r>
              <a:rPr lang="en-US" dirty="0">
                <a:solidFill>
                  <a:srgbClr val="404040"/>
                </a:solidFill>
                <a:ea typeface="+mn-lt"/>
                <a:cs typeface="+mn-lt"/>
              </a:rPr>
              <a:t>peech-language</a:t>
            </a:r>
            <a:r>
              <a:rPr lang="en-US" dirty="0">
                <a:ea typeface="+mn-lt"/>
                <a:cs typeface="+mn-lt"/>
              </a:rPr>
              <a:t> Pathologist(</a:t>
            </a:r>
            <a:r>
              <a:rPr lang="en-US" dirty="0">
                <a:solidFill>
                  <a:srgbClr val="000000"/>
                </a:solidFill>
                <a:ea typeface="+mn-lt"/>
                <a:cs typeface="+mn-lt"/>
              </a:rPr>
              <a:t>SLP</a:t>
            </a:r>
            <a:r>
              <a:rPr lang="en-US" dirty="0">
                <a:solidFill>
                  <a:srgbClr val="000000"/>
                </a:solidFill>
              </a:rPr>
              <a:t>), </a:t>
            </a:r>
            <a:r>
              <a:rPr lang="en-US" dirty="0">
                <a:ea typeface="+mn-lt"/>
                <a:cs typeface="+mn-lt"/>
              </a:rPr>
              <a:t>Occupational therapist (</a:t>
            </a:r>
            <a:r>
              <a:rPr lang="en-US" dirty="0">
                <a:solidFill>
                  <a:srgbClr val="000000"/>
                </a:solidFill>
              </a:rPr>
              <a:t>OT), etc.)</a:t>
            </a:r>
          </a:p>
          <a:p>
            <a:pPr lvl="1"/>
            <a:r>
              <a:rPr lang="en-US" dirty="0">
                <a:solidFill>
                  <a:srgbClr val="000000"/>
                </a:solidFill>
              </a:rPr>
              <a:t>Participate in training every year</a:t>
            </a:r>
          </a:p>
          <a:p>
            <a:pPr lvl="1"/>
            <a:endParaRPr lang="en-US" dirty="0">
              <a:solidFill>
                <a:srgbClr val="000000"/>
              </a:solidFill>
            </a:endParaRPr>
          </a:p>
          <a:p>
            <a:r>
              <a:rPr lang="en-US" dirty="0">
                <a:solidFill>
                  <a:srgbClr val="000000"/>
                </a:solidFill>
              </a:rPr>
              <a:t>Para-educators </a:t>
            </a:r>
            <a:r>
              <a:rPr lang="en-US" i="1" u="sng" dirty="0">
                <a:solidFill>
                  <a:srgbClr val="000000"/>
                </a:solidFill>
              </a:rPr>
              <a:t>cannot</a:t>
            </a:r>
            <a:r>
              <a:rPr lang="en-US" dirty="0">
                <a:solidFill>
                  <a:srgbClr val="000000"/>
                </a:solidFill>
              </a:rPr>
              <a:t> administer the BIE Alternate Science </a:t>
            </a:r>
          </a:p>
          <a:p>
            <a:pPr lvl="1"/>
            <a:r>
              <a:rPr lang="en-US" dirty="0">
                <a:solidFill>
                  <a:srgbClr val="000000"/>
                </a:solidFill>
              </a:rPr>
              <a:t>May be in room as a behavioral/medical/translation support </a:t>
            </a:r>
          </a:p>
          <a:p>
            <a:pPr marL="457200" lvl="1" indent="0">
              <a:buNone/>
            </a:pPr>
            <a:endParaRPr lang="en-US" dirty="0">
              <a:solidFill>
                <a:srgbClr val="000000"/>
              </a:solidFill>
              <a:highlight>
                <a:srgbClr val="FFFF00"/>
              </a:highlight>
            </a:endParaRPr>
          </a:p>
          <a:p>
            <a:r>
              <a:rPr lang="en-US" dirty="0">
                <a:solidFill>
                  <a:srgbClr val="000000"/>
                </a:solidFill>
              </a:rPr>
              <a:t>Test Administrators must not administer the test to relatives nor be in the same testing environment as their relatives during testing</a:t>
            </a:r>
          </a:p>
          <a:p>
            <a:pPr marL="0" indent="0">
              <a:buNone/>
            </a:pPr>
            <a:endParaRPr lang="en-US" dirty="0"/>
          </a:p>
        </p:txBody>
      </p:sp>
    </p:spTree>
    <p:extLst>
      <p:ext uri="{BB962C8B-B14F-4D97-AF65-F5344CB8AC3E}">
        <p14:creationId xmlns:p14="http://schemas.microsoft.com/office/powerpoint/2010/main" val="1763710530"/>
      </p:ext>
    </p:extLst>
  </p:cSld>
  <p:clrMapOvr>
    <a:masterClrMapping/>
  </p:clrMapOvr>
  <mc:AlternateContent xmlns:mc="http://schemas.openxmlformats.org/markup-compatibility/2006" xmlns:p14="http://schemas.microsoft.com/office/powerpoint/2010/main">
    <mc:Choice Requires="p14">
      <p:transition spd="slow" p14:dur="2000" advTm="60566"/>
    </mc:Choice>
    <mc:Fallback xmlns="">
      <p:transition spd="slow" advTm="60566"/>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6A85EB-39A5-4AA8-8F87-6B9A726480A4}"/>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5" name="Picture 4">
            <a:extLst>
              <a:ext uri="{FF2B5EF4-FFF2-40B4-BE49-F238E27FC236}">
                <a16:creationId xmlns:a16="http://schemas.microsoft.com/office/drawing/2014/main" id="{8F676EB0-9B73-4186-B1DF-C9E2A20A8E22}"/>
              </a:ext>
            </a:extLst>
          </p:cNvPr>
          <p:cNvPicPr>
            <a:picLocks noChangeAspect="1"/>
          </p:cNvPicPr>
          <p:nvPr/>
        </p:nvPicPr>
        <p:blipFill>
          <a:blip r:embed="rId2"/>
          <a:stretch>
            <a:fillRect/>
          </a:stretch>
        </p:blipFill>
        <p:spPr>
          <a:xfrm>
            <a:off x="2736356" y="823839"/>
            <a:ext cx="7429500" cy="5867400"/>
          </a:xfrm>
          <a:prstGeom prst="rect">
            <a:avLst/>
          </a:prstGeom>
        </p:spPr>
      </p:pic>
      <p:sp>
        <p:nvSpPr>
          <p:cNvPr id="6" name="Rectangle 5">
            <a:extLst>
              <a:ext uri="{FF2B5EF4-FFF2-40B4-BE49-F238E27FC236}">
                <a16:creationId xmlns:a16="http://schemas.microsoft.com/office/drawing/2014/main" id="{32F5D515-DF17-4358-83C3-55714F3BC8FB}"/>
              </a:ext>
            </a:extLst>
          </p:cNvPr>
          <p:cNvSpPr/>
          <p:nvPr/>
        </p:nvSpPr>
        <p:spPr>
          <a:xfrm>
            <a:off x="1342563" y="1306189"/>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2074219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08A342-F92B-49F9-9709-87FB11845DCF}"/>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2" name="Picture 1">
            <a:extLst>
              <a:ext uri="{FF2B5EF4-FFF2-40B4-BE49-F238E27FC236}">
                <a16:creationId xmlns:a16="http://schemas.microsoft.com/office/drawing/2014/main" id="{D1B5BCD2-E01E-4006-B730-F0D1942F9687}"/>
              </a:ext>
            </a:extLst>
          </p:cNvPr>
          <p:cNvPicPr>
            <a:picLocks noChangeAspect="1"/>
          </p:cNvPicPr>
          <p:nvPr/>
        </p:nvPicPr>
        <p:blipFill>
          <a:blip r:embed="rId2"/>
          <a:stretch>
            <a:fillRect/>
          </a:stretch>
        </p:blipFill>
        <p:spPr>
          <a:xfrm>
            <a:off x="2000758" y="788235"/>
            <a:ext cx="8829675" cy="5476875"/>
          </a:xfrm>
          <a:prstGeom prst="rect">
            <a:avLst/>
          </a:prstGeom>
        </p:spPr>
      </p:pic>
      <p:sp>
        <p:nvSpPr>
          <p:cNvPr id="7" name="Rectangle 6">
            <a:extLst>
              <a:ext uri="{FF2B5EF4-FFF2-40B4-BE49-F238E27FC236}">
                <a16:creationId xmlns:a16="http://schemas.microsoft.com/office/drawing/2014/main" id="{74767F5D-7B60-48BE-979C-2F916F14CD57}"/>
              </a:ext>
            </a:extLst>
          </p:cNvPr>
          <p:cNvSpPr/>
          <p:nvPr/>
        </p:nvSpPr>
        <p:spPr>
          <a:xfrm>
            <a:off x="1169313" y="1341380"/>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1607755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6DE8FE-62AE-4DBD-BDD4-4EC0719B3B9F}"/>
              </a:ext>
            </a:extLst>
          </p:cNvPr>
          <p:cNvPicPr>
            <a:picLocks noChangeAspect="1"/>
          </p:cNvPicPr>
          <p:nvPr/>
        </p:nvPicPr>
        <p:blipFill>
          <a:blip r:embed="rId2"/>
          <a:stretch>
            <a:fillRect/>
          </a:stretch>
        </p:blipFill>
        <p:spPr>
          <a:xfrm>
            <a:off x="2726996" y="803556"/>
            <a:ext cx="7734300" cy="6153150"/>
          </a:xfrm>
          <a:prstGeom prst="rect">
            <a:avLst/>
          </a:prstGeom>
        </p:spPr>
      </p:pic>
      <p:sp>
        <p:nvSpPr>
          <p:cNvPr id="6" name="Title 1">
            <a:extLst>
              <a:ext uri="{FF2B5EF4-FFF2-40B4-BE49-F238E27FC236}">
                <a16:creationId xmlns:a16="http://schemas.microsoft.com/office/drawing/2014/main" id="{0B429B42-E664-4827-86E0-5ADDCE92AAC9}"/>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sp>
        <p:nvSpPr>
          <p:cNvPr id="7" name="Rectangle 6">
            <a:extLst>
              <a:ext uri="{FF2B5EF4-FFF2-40B4-BE49-F238E27FC236}">
                <a16:creationId xmlns:a16="http://schemas.microsoft.com/office/drawing/2014/main" id="{F47651A1-8B06-478E-9692-29AFFA720B16}"/>
              </a:ext>
            </a:extLst>
          </p:cNvPr>
          <p:cNvSpPr/>
          <p:nvPr/>
        </p:nvSpPr>
        <p:spPr>
          <a:xfrm>
            <a:off x="1181906" y="1436861"/>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908271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B73FD466-8F91-41B4-AD45-1AD8D4D0006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85622" y="1420427"/>
            <a:ext cx="8383496" cy="4956907"/>
          </a:xfrm>
          <a:prstGeom prst="rect">
            <a:avLst/>
          </a:prstGeom>
        </p:spPr>
      </p:pic>
      <p:sp>
        <p:nvSpPr>
          <p:cNvPr id="5" name="Title 1">
            <a:extLst>
              <a:ext uri="{FF2B5EF4-FFF2-40B4-BE49-F238E27FC236}">
                <a16:creationId xmlns:a16="http://schemas.microsoft.com/office/drawing/2014/main" id="{8270561C-D45A-4635-8AA0-B11E335021A9}"/>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sp>
        <p:nvSpPr>
          <p:cNvPr id="6" name="Up Arrow 10">
            <a:extLst>
              <a:ext uri="{FF2B5EF4-FFF2-40B4-BE49-F238E27FC236}">
                <a16:creationId xmlns:a16="http://schemas.microsoft.com/office/drawing/2014/main" id="{8D2C6E33-91EE-47F2-A5AC-B76D511646E4}"/>
              </a:ext>
            </a:extLst>
          </p:cNvPr>
          <p:cNvSpPr/>
          <p:nvPr/>
        </p:nvSpPr>
        <p:spPr bwMode="auto">
          <a:xfrm rot="5400000">
            <a:off x="1708431" y="1697868"/>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7" name="Up Arrow 12">
            <a:extLst>
              <a:ext uri="{FF2B5EF4-FFF2-40B4-BE49-F238E27FC236}">
                <a16:creationId xmlns:a16="http://schemas.microsoft.com/office/drawing/2014/main" id="{AF00AE57-C200-4769-AD25-3C7F6B60F4BC}"/>
              </a:ext>
            </a:extLst>
          </p:cNvPr>
          <p:cNvSpPr/>
          <p:nvPr/>
        </p:nvSpPr>
        <p:spPr bwMode="auto">
          <a:xfrm rot="16200000">
            <a:off x="7468499" y="3088198"/>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8" name="Rectangle 7">
            <a:extLst>
              <a:ext uri="{FF2B5EF4-FFF2-40B4-BE49-F238E27FC236}">
                <a16:creationId xmlns:a16="http://schemas.microsoft.com/office/drawing/2014/main" id="{899F2FE9-21CF-4356-ACB4-5724BB5B2566}"/>
              </a:ext>
            </a:extLst>
          </p:cNvPr>
          <p:cNvSpPr/>
          <p:nvPr/>
        </p:nvSpPr>
        <p:spPr>
          <a:xfrm>
            <a:off x="1602616" y="922758"/>
            <a:ext cx="2275944"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Teacher Facing Page </a:t>
            </a:r>
          </a:p>
        </p:txBody>
      </p:sp>
    </p:spTree>
    <p:extLst>
      <p:ext uri="{BB962C8B-B14F-4D97-AF65-F5344CB8AC3E}">
        <p14:creationId xmlns:p14="http://schemas.microsoft.com/office/powerpoint/2010/main" val="599267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DBCEA8-0DFC-439D-923E-0EB170D44B2E}"/>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5" name="Picture 4">
            <a:extLst>
              <a:ext uri="{FF2B5EF4-FFF2-40B4-BE49-F238E27FC236}">
                <a16:creationId xmlns:a16="http://schemas.microsoft.com/office/drawing/2014/main" id="{4042FD27-687D-42A7-9FED-50BE103CCC54}"/>
              </a:ext>
            </a:extLst>
          </p:cNvPr>
          <p:cNvPicPr>
            <a:picLocks noChangeAspect="1"/>
          </p:cNvPicPr>
          <p:nvPr/>
        </p:nvPicPr>
        <p:blipFill>
          <a:blip r:embed="rId2"/>
          <a:stretch>
            <a:fillRect/>
          </a:stretch>
        </p:blipFill>
        <p:spPr>
          <a:xfrm>
            <a:off x="2152603" y="796738"/>
            <a:ext cx="7496175" cy="5894501"/>
          </a:xfrm>
          <a:prstGeom prst="rect">
            <a:avLst/>
          </a:prstGeom>
        </p:spPr>
      </p:pic>
      <p:sp>
        <p:nvSpPr>
          <p:cNvPr id="6" name="Rectangle 5">
            <a:extLst>
              <a:ext uri="{FF2B5EF4-FFF2-40B4-BE49-F238E27FC236}">
                <a16:creationId xmlns:a16="http://schemas.microsoft.com/office/drawing/2014/main" id="{18FF3417-02F1-44A3-BC5C-5F5E985CAEC7}"/>
              </a:ext>
            </a:extLst>
          </p:cNvPr>
          <p:cNvSpPr/>
          <p:nvPr/>
        </p:nvSpPr>
        <p:spPr>
          <a:xfrm>
            <a:off x="1640084" y="1188790"/>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1508388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7C84BC-985C-4D20-AA32-73AD38FBC890}"/>
              </a:ext>
            </a:extLst>
          </p:cNvPr>
          <p:cNvPicPr>
            <a:picLocks noChangeAspect="1"/>
          </p:cNvPicPr>
          <p:nvPr/>
        </p:nvPicPr>
        <p:blipFill>
          <a:blip r:embed="rId2"/>
          <a:stretch>
            <a:fillRect/>
          </a:stretch>
        </p:blipFill>
        <p:spPr>
          <a:xfrm>
            <a:off x="2454444" y="777351"/>
            <a:ext cx="7612834" cy="5223546"/>
          </a:xfrm>
          <a:prstGeom prst="rect">
            <a:avLst/>
          </a:prstGeom>
        </p:spPr>
      </p:pic>
      <p:sp>
        <p:nvSpPr>
          <p:cNvPr id="5" name="Title 1">
            <a:extLst>
              <a:ext uri="{FF2B5EF4-FFF2-40B4-BE49-F238E27FC236}">
                <a16:creationId xmlns:a16="http://schemas.microsoft.com/office/drawing/2014/main" id="{B60EB5C5-5E93-48A1-8E2B-088F764D9CDF}"/>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sp>
        <p:nvSpPr>
          <p:cNvPr id="6" name="Rectangle 5">
            <a:extLst>
              <a:ext uri="{FF2B5EF4-FFF2-40B4-BE49-F238E27FC236}">
                <a16:creationId xmlns:a16="http://schemas.microsoft.com/office/drawing/2014/main" id="{74549D95-D746-41C7-81AA-E7A869772A68}"/>
              </a:ext>
            </a:extLst>
          </p:cNvPr>
          <p:cNvSpPr/>
          <p:nvPr/>
        </p:nvSpPr>
        <p:spPr>
          <a:xfrm>
            <a:off x="1516213" y="1207115"/>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1103430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816EF-C7BF-4E67-8BC9-EB01D45EABE7}"/>
              </a:ext>
            </a:extLst>
          </p:cNvPr>
          <p:cNvPicPr>
            <a:picLocks noChangeAspect="1"/>
          </p:cNvPicPr>
          <p:nvPr/>
        </p:nvPicPr>
        <p:blipFill>
          <a:blip r:embed="rId2"/>
          <a:stretch>
            <a:fillRect/>
          </a:stretch>
        </p:blipFill>
        <p:spPr>
          <a:xfrm>
            <a:off x="2628114" y="872647"/>
            <a:ext cx="7610475" cy="5343525"/>
          </a:xfrm>
          <a:prstGeom prst="rect">
            <a:avLst/>
          </a:prstGeom>
        </p:spPr>
      </p:pic>
      <p:sp>
        <p:nvSpPr>
          <p:cNvPr id="5" name="Title 1">
            <a:extLst>
              <a:ext uri="{FF2B5EF4-FFF2-40B4-BE49-F238E27FC236}">
                <a16:creationId xmlns:a16="http://schemas.microsoft.com/office/drawing/2014/main" id="{A7100FC7-9116-4F21-90E9-526E19F8F37A}"/>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sp>
        <p:nvSpPr>
          <p:cNvPr id="6" name="Rectangle 5">
            <a:extLst>
              <a:ext uri="{FF2B5EF4-FFF2-40B4-BE49-F238E27FC236}">
                <a16:creationId xmlns:a16="http://schemas.microsoft.com/office/drawing/2014/main" id="{84EA9907-853A-4131-8086-AFBBD08DAC74}"/>
              </a:ext>
            </a:extLst>
          </p:cNvPr>
          <p:cNvSpPr/>
          <p:nvPr/>
        </p:nvSpPr>
        <p:spPr>
          <a:xfrm>
            <a:off x="1623335" y="1268473"/>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2245233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100FC7-9116-4F21-90E9-526E19F8F37A}"/>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2" name="Picture 1">
            <a:extLst>
              <a:ext uri="{FF2B5EF4-FFF2-40B4-BE49-F238E27FC236}">
                <a16:creationId xmlns:a16="http://schemas.microsoft.com/office/drawing/2014/main" id="{7B66C6A0-99CA-4134-89D2-566F1B4EEBA9}"/>
              </a:ext>
            </a:extLst>
          </p:cNvPr>
          <p:cNvPicPr>
            <a:picLocks noChangeAspect="1"/>
          </p:cNvPicPr>
          <p:nvPr/>
        </p:nvPicPr>
        <p:blipFill>
          <a:blip r:embed="rId2"/>
          <a:stretch>
            <a:fillRect/>
          </a:stretch>
        </p:blipFill>
        <p:spPr>
          <a:xfrm>
            <a:off x="2653790" y="998646"/>
            <a:ext cx="6877050" cy="5162550"/>
          </a:xfrm>
          <a:prstGeom prst="rect">
            <a:avLst/>
          </a:prstGeom>
        </p:spPr>
      </p:pic>
      <p:sp>
        <p:nvSpPr>
          <p:cNvPr id="7" name="Rectangle 6">
            <a:extLst>
              <a:ext uri="{FF2B5EF4-FFF2-40B4-BE49-F238E27FC236}">
                <a16:creationId xmlns:a16="http://schemas.microsoft.com/office/drawing/2014/main" id="{77761CB1-4ECA-4CA3-A1DC-D3F20EF17F40}"/>
              </a:ext>
            </a:extLst>
          </p:cNvPr>
          <p:cNvSpPr/>
          <p:nvPr/>
        </p:nvSpPr>
        <p:spPr>
          <a:xfrm>
            <a:off x="913121" y="1330617"/>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574392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100FC7-9116-4F21-90E9-526E19F8F37A}"/>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2" name="Picture 1">
            <a:extLst>
              <a:ext uri="{FF2B5EF4-FFF2-40B4-BE49-F238E27FC236}">
                <a16:creationId xmlns:a16="http://schemas.microsoft.com/office/drawing/2014/main" id="{367022D0-64B8-4AF1-9F7B-4A8C4801C50B}"/>
              </a:ext>
            </a:extLst>
          </p:cNvPr>
          <p:cNvPicPr>
            <a:picLocks noChangeAspect="1"/>
          </p:cNvPicPr>
          <p:nvPr/>
        </p:nvPicPr>
        <p:blipFill>
          <a:blip r:embed="rId2"/>
          <a:stretch>
            <a:fillRect/>
          </a:stretch>
        </p:blipFill>
        <p:spPr>
          <a:xfrm>
            <a:off x="2299317" y="1147666"/>
            <a:ext cx="8729467" cy="5102214"/>
          </a:xfrm>
          <a:prstGeom prst="rect">
            <a:avLst/>
          </a:prstGeom>
        </p:spPr>
      </p:pic>
      <p:sp>
        <p:nvSpPr>
          <p:cNvPr id="7" name="Rectangle 6">
            <a:extLst>
              <a:ext uri="{FF2B5EF4-FFF2-40B4-BE49-F238E27FC236}">
                <a16:creationId xmlns:a16="http://schemas.microsoft.com/office/drawing/2014/main" id="{6B6F5798-2DFA-4065-A282-9AAC0C05F68C}"/>
              </a:ext>
            </a:extLst>
          </p:cNvPr>
          <p:cNvSpPr/>
          <p:nvPr/>
        </p:nvSpPr>
        <p:spPr>
          <a:xfrm>
            <a:off x="1163216" y="1277351"/>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1571267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100FC7-9116-4F21-90E9-526E19F8F37A}"/>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3" name="Picture 2">
            <a:extLst>
              <a:ext uri="{FF2B5EF4-FFF2-40B4-BE49-F238E27FC236}">
                <a16:creationId xmlns:a16="http://schemas.microsoft.com/office/drawing/2014/main" id="{A0EA5FD4-1F14-4971-86F3-104C8E74538A}"/>
              </a:ext>
            </a:extLst>
          </p:cNvPr>
          <p:cNvPicPr>
            <a:picLocks noChangeAspect="1"/>
          </p:cNvPicPr>
          <p:nvPr/>
        </p:nvPicPr>
        <p:blipFill>
          <a:blip r:embed="rId2"/>
          <a:stretch>
            <a:fillRect/>
          </a:stretch>
        </p:blipFill>
        <p:spPr>
          <a:xfrm>
            <a:off x="3227151" y="864241"/>
            <a:ext cx="7076412" cy="5361461"/>
          </a:xfrm>
          <a:prstGeom prst="rect">
            <a:avLst/>
          </a:prstGeom>
        </p:spPr>
      </p:pic>
      <p:sp>
        <p:nvSpPr>
          <p:cNvPr id="6" name="Rectangle 5">
            <a:extLst>
              <a:ext uri="{FF2B5EF4-FFF2-40B4-BE49-F238E27FC236}">
                <a16:creationId xmlns:a16="http://schemas.microsoft.com/office/drawing/2014/main" id="{1416B5CE-191B-4DE0-A58B-C8B222CE99B2}"/>
              </a:ext>
            </a:extLst>
          </p:cNvPr>
          <p:cNvSpPr/>
          <p:nvPr/>
        </p:nvSpPr>
        <p:spPr>
          <a:xfrm>
            <a:off x="1800888" y="1348373"/>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41929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A07543-44E1-4317-854A-518A36B5364C}"/>
              </a:ext>
            </a:extLst>
          </p:cNvPr>
          <p:cNvSpPr/>
          <p:nvPr/>
        </p:nvSpPr>
        <p:spPr>
          <a:xfrm>
            <a:off x="3714579" y="1927263"/>
            <a:ext cx="4762842" cy="707886"/>
          </a:xfrm>
          <a:prstGeom prst="rect">
            <a:avLst/>
          </a:prstGeom>
        </p:spPr>
        <p:txBody>
          <a:bodyPr wrap="none">
            <a:spAutoFit/>
          </a:bodyPr>
          <a:lstStyle/>
          <a:p>
            <a:r>
              <a:rPr lang="en-US" sz="4000"/>
              <a:t>Security Standards</a:t>
            </a:r>
          </a:p>
        </p:txBody>
      </p:sp>
    </p:spTree>
    <p:extLst>
      <p:ext uri="{BB962C8B-B14F-4D97-AF65-F5344CB8AC3E}">
        <p14:creationId xmlns:p14="http://schemas.microsoft.com/office/powerpoint/2010/main" val="2429538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100FC7-9116-4F21-90E9-526E19F8F37A}"/>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6" name="Picture 5" descr="Screen Clipping">
            <a:extLst>
              <a:ext uri="{FF2B5EF4-FFF2-40B4-BE49-F238E27FC236}">
                <a16:creationId xmlns:a16="http://schemas.microsoft.com/office/drawing/2014/main" id="{9956BDC6-6C24-4BA2-B564-80F4E8D95F6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7880" y="1543160"/>
            <a:ext cx="8161797" cy="4612820"/>
          </a:xfrm>
          <a:prstGeom prst="rect">
            <a:avLst/>
          </a:prstGeom>
        </p:spPr>
      </p:pic>
      <p:sp>
        <p:nvSpPr>
          <p:cNvPr id="8" name="Rectangle 7">
            <a:extLst>
              <a:ext uri="{FF2B5EF4-FFF2-40B4-BE49-F238E27FC236}">
                <a16:creationId xmlns:a16="http://schemas.microsoft.com/office/drawing/2014/main" id="{DF8FFC60-947B-4FD0-9DBE-9CCE21D63A37}"/>
              </a:ext>
            </a:extLst>
          </p:cNvPr>
          <p:cNvSpPr/>
          <p:nvPr/>
        </p:nvSpPr>
        <p:spPr>
          <a:xfrm>
            <a:off x="1602262" y="1120487"/>
            <a:ext cx="2275944"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Teacher Facing Page </a:t>
            </a:r>
          </a:p>
        </p:txBody>
      </p:sp>
      <p:sp>
        <p:nvSpPr>
          <p:cNvPr id="9" name="Up Arrow 12">
            <a:extLst>
              <a:ext uri="{FF2B5EF4-FFF2-40B4-BE49-F238E27FC236}">
                <a16:creationId xmlns:a16="http://schemas.microsoft.com/office/drawing/2014/main" id="{231172AC-BF74-40D0-AA48-EBDBEAA62542}"/>
              </a:ext>
            </a:extLst>
          </p:cNvPr>
          <p:cNvSpPr/>
          <p:nvPr/>
        </p:nvSpPr>
        <p:spPr bwMode="auto">
          <a:xfrm rot="16200000">
            <a:off x="7298164" y="3786673"/>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0" name="Up Arrow 6">
            <a:extLst>
              <a:ext uri="{FF2B5EF4-FFF2-40B4-BE49-F238E27FC236}">
                <a16:creationId xmlns:a16="http://schemas.microsoft.com/office/drawing/2014/main" id="{CFECE368-B1DD-4E32-95C9-D4370E6320D5}"/>
              </a:ext>
            </a:extLst>
          </p:cNvPr>
          <p:cNvSpPr/>
          <p:nvPr/>
        </p:nvSpPr>
        <p:spPr bwMode="auto">
          <a:xfrm rot="16200000">
            <a:off x="6886341" y="5152074"/>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1019012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100FC7-9116-4F21-90E9-526E19F8F37A}"/>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2" name="Picture 1">
            <a:extLst>
              <a:ext uri="{FF2B5EF4-FFF2-40B4-BE49-F238E27FC236}">
                <a16:creationId xmlns:a16="http://schemas.microsoft.com/office/drawing/2014/main" id="{C975053A-E678-44BC-9BB4-3A659F11AD76}"/>
              </a:ext>
            </a:extLst>
          </p:cNvPr>
          <p:cNvPicPr>
            <a:picLocks noChangeAspect="1"/>
          </p:cNvPicPr>
          <p:nvPr/>
        </p:nvPicPr>
        <p:blipFill>
          <a:blip r:embed="rId2"/>
          <a:stretch>
            <a:fillRect/>
          </a:stretch>
        </p:blipFill>
        <p:spPr>
          <a:xfrm>
            <a:off x="2783601" y="757237"/>
            <a:ext cx="6953250" cy="5343525"/>
          </a:xfrm>
          <a:prstGeom prst="rect">
            <a:avLst/>
          </a:prstGeom>
        </p:spPr>
      </p:pic>
      <p:sp>
        <p:nvSpPr>
          <p:cNvPr id="11" name="Rectangle 10">
            <a:extLst>
              <a:ext uri="{FF2B5EF4-FFF2-40B4-BE49-F238E27FC236}">
                <a16:creationId xmlns:a16="http://schemas.microsoft.com/office/drawing/2014/main" id="{A2FE7D05-80C6-4090-89AC-AB6B46F825B0}"/>
              </a:ext>
            </a:extLst>
          </p:cNvPr>
          <p:cNvSpPr/>
          <p:nvPr/>
        </p:nvSpPr>
        <p:spPr>
          <a:xfrm>
            <a:off x="1774603" y="1158069"/>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3065005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100FC7-9116-4F21-90E9-526E19F8F37A}"/>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3" name="Picture 2">
            <a:extLst>
              <a:ext uri="{FF2B5EF4-FFF2-40B4-BE49-F238E27FC236}">
                <a16:creationId xmlns:a16="http://schemas.microsoft.com/office/drawing/2014/main" id="{8211C160-B926-44B1-8E77-D6CF9767BADC}"/>
              </a:ext>
            </a:extLst>
          </p:cNvPr>
          <p:cNvPicPr>
            <a:picLocks noChangeAspect="1"/>
          </p:cNvPicPr>
          <p:nvPr/>
        </p:nvPicPr>
        <p:blipFill>
          <a:blip r:embed="rId2"/>
          <a:stretch>
            <a:fillRect/>
          </a:stretch>
        </p:blipFill>
        <p:spPr>
          <a:xfrm>
            <a:off x="3578355" y="834131"/>
            <a:ext cx="6448425" cy="5562600"/>
          </a:xfrm>
          <a:prstGeom prst="rect">
            <a:avLst/>
          </a:prstGeom>
        </p:spPr>
      </p:pic>
      <p:sp>
        <p:nvSpPr>
          <p:cNvPr id="6" name="Rectangle 5">
            <a:extLst>
              <a:ext uri="{FF2B5EF4-FFF2-40B4-BE49-F238E27FC236}">
                <a16:creationId xmlns:a16="http://schemas.microsoft.com/office/drawing/2014/main" id="{3556C340-082B-44F4-9316-07EF3FEF741A}"/>
              </a:ext>
            </a:extLst>
          </p:cNvPr>
          <p:cNvSpPr/>
          <p:nvPr/>
        </p:nvSpPr>
        <p:spPr>
          <a:xfrm>
            <a:off x="1650316" y="1264601"/>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2630360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100FC7-9116-4F21-90E9-526E19F8F37A}"/>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2" name="Picture 1">
            <a:extLst>
              <a:ext uri="{FF2B5EF4-FFF2-40B4-BE49-F238E27FC236}">
                <a16:creationId xmlns:a16="http://schemas.microsoft.com/office/drawing/2014/main" id="{E57A7059-C462-4445-9196-7B532EBA6115}"/>
              </a:ext>
            </a:extLst>
          </p:cNvPr>
          <p:cNvPicPr>
            <a:picLocks noChangeAspect="1"/>
          </p:cNvPicPr>
          <p:nvPr/>
        </p:nvPicPr>
        <p:blipFill>
          <a:blip r:embed="rId2"/>
          <a:stretch>
            <a:fillRect/>
          </a:stretch>
        </p:blipFill>
        <p:spPr>
          <a:xfrm>
            <a:off x="2833811" y="941079"/>
            <a:ext cx="7277100" cy="5419725"/>
          </a:xfrm>
          <a:prstGeom prst="rect">
            <a:avLst/>
          </a:prstGeom>
        </p:spPr>
      </p:pic>
      <p:sp>
        <p:nvSpPr>
          <p:cNvPr id="7" name="Rectangle 6">
            <a:extLst>
              <a:ext uri="{FF2B5EF4-FFF2-40B4-BE49-F238E27FC236}">
                <a16:creationId xmlns:a16="http://schemas.microsoft.com/office/drawing/2014/main" id="{E6287765-1CA7-425C-8837-85E4F9CEC021}"/>
              </a:ext>
            </a:extLst>
          </p:cNvPr>
          <p:cNvSpPr/>
          <p:nvPr/>
        </p:nvSpPr>
        <p:spPr>
          <a:xfrm>
            <a:off x="1570417" y="1610830"/>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4025473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100FC7-9116-4F21-90E9-526E19F8F37A}"/>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3" name="Picture 2">
            <a:extLst>
              <a:ext uri="{FF2B5EF4-FFF2-40B4-BE49-F238E27FC236}">
                <a16:creationId xmlns:a16="http://schemas.microsoft.com/office/drawing/2014/main" id="{838AE050-4E03-4656-93BE-FD64CBF6C702}"/>
              </a:ext>
            </a:extLst>
          </p:cNvPr>
          <p:cNvPicPr>
            <a:picLocks noChangeAspect="1"/>
          </p:cNvPicPr>
          <p:nvPr/>
        </p:nvPicPr>
        <p:blipFill>
          <a:blip r:embed="rId2"/>
          <a:stretch>
            <a:fillRect/>
          </a:stretch>
        </p:blipFill>
        <p:spPr>
          <a:xfrm>
            <a:off x="2561659" y="992587"/>
            <a:ext cx="7301431" cy="5210175"/>
          </a:xfrm>
          <a:prstGeom prst="rect">
            <a:avLst/>
          </a:prstGeom>
        </p:spPr>
      </p:pic>
      <p:sp>
        <p:nvSpPr>
          <p:cNvPr id="6" name="Rectangle 5">
            <a:extLst>
              <a:ext uri="{FF2B5EF4-FFF2-40B4-BE49-F238E27FC236}">
                <a16:creationId xmlns:a16="http://schemas.microsoft.com/office/drawing/2014/main" id="{99AE2B7D-7124-4FAE-AAB7-3D748BF239CA}"/>
              </a:ext>
            </a:extLst>
          </p:cNvPr>
          <p:cNvSpPr/>
          <p:nvPr/>
        </p:nvSpPr>
        <p:spPr>
          <a:xfrm>
            <a:off x="1552662" y="1237968"/>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42762156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100FC7-9116-4F21-90E9-526E19F8F37A}"/>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6" name="Picture 5">
            <a:extLst>
              <a:ext uri="{FF2B5EF4-FFF2-40B4-BE49-F238E27FC236}">
                <a16:creationId xmlns:a16="http://schemas.microsoft.com/office/drawing/2014/main" id="{54B493C6-50B1-463D-A106-E1EA2F1FB439}"/>
              </a:ext>
            </a:extLst>
          </p:cNvPr>
          <p:cNvPicPr>
            <a:picLocks noChangeAspect="1"/>
          </p:cNvPicPr>
          <p:nvPr/>
        </p:nvPicPr>
        <p:blipFill>
          <a:blip r:embed="rId2"/>
          <a:stretch>
            <a:fillRect/>
          </a:stretch>
        </p:blipFill>
        <p:spPr>
          <a:xfrm>
            <a:off x="2299317" y="1147666"/>
            <a:ext cx="8729467" cy="5102214"/>
          </a:xfrm>
          <a:prstGeom prst="rect">
            <a:avLst/>
          </a:prstGeom>
        </p:spPr>
      </p:pic>
      <p:sp>
        <p:nvSpPr>
          <p:cNvPr id="8" name="Rectangle 7">
            <a:extLst>
              <a:ext uri="{FF2B5EF4-FFF2-40B4-BE49-F238E27FC236}">
                <a16:creationId xmlns:a16="http://schemas.microsoft.com/office/drawing/2014/main" id="{E2035015-3A42-4E8D-96DD-A0BFBA93D87F}"/>
              </a:ext>
            </a:extLst>
          </p:cNvPr>
          <p:cNvSpPr/>
          <p:nvPr/>
        </p:nvSpPr>
        <p:spPr>
          <a:xfrm>
            <a:off x="904973" y="1364492"/>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2066845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100FC7-9116-4F21-90E9-526E19F8F37A}"/>
              </a:ext>
            </a:extLst>
          </p:cNvPr>
          <p:cNvSpPr>
            <a:spLocks noGrp="1"/>
          </p:cNvSpPr>
          <p:nvPr>
            <p:ph type="title"/>
          </p:nvPr>
        </p:nvSpPr>
        <p:spPr>
          <a:xfrm>
            <a:off x="297429" y="166761"/>
            <a:ext cx="11589772" cy="362628"/>
          </a:xfrm>
        </p:spPr>
        <p:txBody>
          <a:bodyPr>
            <a:normAutofit fontScale="90000"/>
          </a:bodyPr>
          <a:lstStyle/>
          <a:p>
            <a:r>
              <a:rPr lang="en-US" dirty="0"/>
              <a:t>Supported Performance Task</a:t>
            </a:r>
          </a:p>
        </p:txBody>
      </p:sp>
      <p:pic>
        <p:nvPicPr>
          <p:cNvPr id="3" name="Picture 2">
            <a:extLst>
              <a:ext uri="{FF2B5EF4-FFF2-40B4-BE49-F238E27FC236}">
                <a16:creationId xmlns:a16="http://schemas.microsoft.com/office/drawing/2014/main" id="{E9574010-45FD-4C09-871E-A40EA3C8C041}"/>
              </a:ext>
            </a:extLst>
          </p:cNvPr>
          <p:cNvPicPr>
            <a:picLocks noChangeAspect="1"/>
          </p:cNvPicPr>
          <p:nvPr/>
        </p:nvPicPr>
        <p:blipFill>
          <a:blip r:embed="rId2"/>
          <a:stretch>
            <a:fillRect/>
          </a:stretch>
        </p:blipFill>
        <p:spPr>
          <a:xfrm>
            <a:off x="2541094" y="667112"/>
            <a:ext cx="7188832" cy="6024127"/>
          </a:xfrm>
          <a:prstGeom prst="rect">
            <a:avLst/>
          </a:prstGeom>
        </p:spPr>
      </p:pic>
      <p:sp>
        <p:nvSpPr>
          <p:cNvPr id="6" name="Rectangle 5">
            <a:extLst>
              <a:ext uri="{FF2B5EF4-FFF2-40B4-BE49-F238E27FC236}">
                <a16:creationId xmlns:a16="http://schemas.microsoft.com/office/drawing/2014/main" id="{90714D6E-45D9-4221-BD7A-2CA9FC6AEB94}"/>
              </a:ext>
            </a:extLst>
          </p:cNvPr>
          <p:cNvSpPr/>
          <p:nvPr/>
        </p:nvSpPr>
        <p:spPr>
          <a:xfrm>
            <a:off x="1425564" y="1329106"/>
            <a:ext cx="2231060"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Tree>
    <p:extLst>
      <p:ext uri="{BB962C8B-B14F-4D97-AF65-F5344CB8AC3E}">
        <p14:creationId xmlns:p14="http://schemas.microsoft.com/office/powerpoint/2010/main" val="38981974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4690EB-6090-48AF-BCD3-93C8D084A7A5}"/>
              </a:ext>
            </a:extLst>
          </p:cNvPr>
          <p:cNvSpPr txBox="1">
            <a:spLocks/>
          </p:cNvSpPr>
          <p:nvPr/>
        </p:nvSpPr>
        <p:spPr>
          <a:xfrm>
            <a:off x="3373062" y="1864865"/>
            <a:ext cx="8131550" cy="2262781"/>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5000"/>
              <a:t>Planning and scheduling for assessment administration days</a:t>
            </a:r>
          </a:p>
        </p:txBody>
      </p:sp>
    </p:spTree>
    <p:extLst>
      <p:ext uri="{BB962C8B-B14F-4D97-AF65-F5344CB8AC3E}">
        <p14:creationId xmlns:p14="http://schemas.microsoft.com/office/powerpoint/2010/main" val="3159022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and Scheduling</a:t>
            </a:r>
          </a:p>
        </p:txBody>
      </p:sp>
      <p:sp>
        <p:nvSpPr>
          <p:cNvPr id="3" name="Content Placeholder 2"/>
          <p:cNvSpPr>
            <a:spLocks noGrp="1"/>
          </p:cNvSpPr>
          <p:nvPr>
            <p:ph idx="1"/>
          </p:nvPr>
        </p:nvSpPr>
        <p:spPr/>
        <p:txBody>
          <a:bodyPr>
            <a:normAutofit fontScale="92500" lnSpcReduction="10000"/>
          </a:bodyPr>
          <a:lstStyle/>
          <a:p>
            <a:r>
              <a:rPr lang="en-US" dirty="0"/>
              <a:t>Considerations</a:t>
            </a:r>
          </a:p>
          <a:p>
            <a:pPr lvl="1"/>
            <a:r>
              <a:rPr lang="en-US" dirty="0"/>
              <a:t>Number of students to be assessed</a:t>
            </a:r>
          </a:p>
          <a:p>
            <a:pPr lvl="1"/>
            <a:r>
              <a:rPr lang="en-US" dirty="0"/>
              <a:t>Administration time per testlet </a:t>
            </a:r>
          </a:p>
          <a:p>
            <a:pPr lvl="1"/>
            <a:r>
              <a:rPr lang="en-US" dirty="0"/>
              <a:t>Total administration time</a:t>
            </a:r>
          </a:p>
          <a:p>
            <a:pPr lvl="1"/>
            <a:r>
              <a:rPr lang="en-US" dirty="0"/>
              <a:t>Number of testing devices and assistive technologies needed</a:t>
            </a:r>
          </a:p>
          <a:p>
            <a:pPr lvl="1"/>
            <a:r>
              <a:rPr lang="en-US" dirty="0"/>
              <a:t>Assessment location</a:t>
            </a:r>
          </a:p>
          <a:p>
            <a:r>
              <a:rPr lang="en-US" dirty="0"/>
              <a:t>Consider unforeseen circumstances</a:t>
            </a:r>
            <a:r>
              <a:rPr lang="en-US" sz="2475" dirty="0"/>
              <a:t> </a:t>
            </a:r>
          </a:p>
          <a:p>
            <a:pPr lvl="1"/>
            <a:r>
              <a:rPr lang="en-US" dirty="0"/>
              <a:t>Student absences</a:t>
            </a:r>
          </a:p>
          <a:p>
            <a:pPr lvl="1"/>
            <a:r>
              <a:rPr lang="en-US" dirty="0"/>
              <a:t>Test administrator absences</a:t>
            </a:r>
          </a:p>
          <a:p>
            <a:pPr lvl="1"/>
            <a:r>
              <a:rPr lang="en-US" dirty="0"/>
              <a:t>Longer than expected assessment sessions</a:t>
            </a:r>
          </a:p>
          <a:p>
            <a:pPr lvl="1"/>
            <a:r>
              <a:rPr lang="en-US" dirty="0"/>
              <a:t>School cancellations</a:t>
            </a:r>
          </a:p>
          <a:p>
            <a:pPr lvl="1"/>
            <a:endParaRPr lang="en-US" dirty="0"/>
          </a:p>
        </p:txBody>
      </p:sp>
    </p:spTree>
    <p:extLst>
      <p:ext uri="{BB962C8B-B14F-4D97-AF65-F5344CB8AC3E}">
        <p14:creationId xmlns:p14="http://schemas.microsoft.com/office/powerpoint/2010/main" val="2815110308"/>
      </p:ext>
    </p:extLst>
  </p:cSld>
  <p:clrMapOvr>
    <a:masterClrMapping/>
  </p:clrMapOvr>
  <mc:AlternateContent xmlns:mc="http://schemas.openxmlformats.org/markup-compatibility/2006" xmlns:p14="http://schemas.microsoft.com/office/powerpoint/2010/main">
    <mc:Choice Requires="p14">
      <p:transition spd="slow" p14:dur="2000" advTm="50152"/>
    </mc:Choice>
    <mc:Fallback xmlns="">
      <p:transition spd="slow" advTm="50152"/>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4029" y="649940"/>
            <a:ext cx="3649663" cy="1260475"/>
          </a:xfrm>
        </p:spPr>
        <p:txBody>
          <a:bodyPr vert="horz" lIns="91440" tIns="45720" rIns="91440" bIns="45720" rtlCol="0" anchor="t">
            <a:normAutofit/>
          </a:bodyPr>
          <a:lstStyle/>
          <a:p>
            <a:r>
              <a:rPr lang="en-US" dirty="0"/>
              <a:t>Getting Ready</a:t>
            </a:r>
          </a:p>
        </p:txBody>
      </p:sp>
      <p:sp>
        <p:nvSpPr>
          <p:cNvPr id="3" name="Content Placeholder 2"/>
          <p:cNvSpPr>
            <a:spLocks noGrp="1"/>
          </p:cNvSpPr>
          <p:nvPr>
            <p:ph idx="4294967295"/>
          </p:nvPr>
        </p:nvSpPr>
        <p:spPr>
          <a:xfrm>
            <a:off x="1092988" y="1379538"/>
            <a:ext cx="4967288" cy="4676775"/>
          </a:xfrm>
        </p:spPr>
        <p:txBody>
          <a:bodyPr vert="horz" lIns="91440" tIns="45720" rIns="91440" bIns="45720" rtlCol="0">
            <a:normAutofit/>
          </a:bodyPr>
          <a:lstStyle/>
          <a:p>
            <a:pPr>
              <a:lnSpc>
                <a:spcPct val="90000"/>
              </a:lnSpc>
            </a:pPr>
            <a:r>
              <a:rPr lang="en-US" dirty="0"/>
              <a:t>Designate testing location</a:t>
            </a:r>
          </a:p>
          <a:p>
            <a:pPr lvl="1">
              <a:lnSpc>
                <a:spcPct val="90000"/>
              </a:lnSpc>
            </a:pPr>
            <a:r>
              <a:rPr lang="en-US" sz="1800" dirty="0"/>
              <a:t>Quiet area</a:t>
            </a:r>
          </a:p>
          <a:p>
            <a:pPr lvl="1">
              <a:lnSpc>
                <a:spcPct val="90000"/>
              </a:lnSpc>
            </a:pPr>
            <a:r>
              <a:rPr lang="en-US" sz="1800" dirty="0"/>
              <a:t>Clear from distractions</a:t>
            </a:r>
          </a:p>
          <a:p>
            <a:pPr lvl="2">
              <a:lnSpc>
                <a:spcPct val="90000"/>
              </a:lnSpc>
            </a:pPr>
            <a:r>
              <a:rPr lang="en-US" sz="1800" dirty="0"/>
              <a:t>Students are not to be tested in a room with other students. </a:t>
            </a:r>
          </a:p>
          <a:p>
            <a:pPr lvl="1">
              <a:lnSpc>
                <a:spcPct val="90000"/>
              </a:lnSpc>
            </a:pPr>
            <a:r>
              <a:rPr lang="en-US" sz="1800" dirty="0"/>
              <a:t>Set up accessibility devices as needed</a:t>
            </a:r>
          </a:p>
          <a:p>
            <a:pPr lvl="1">
              <a:lnSpc>
                <a:spcPct val="90000"/>
              </a:lnSpc>
            </a:pPr>
            <a:r>
              <a:rPr lang="en-US" sz="1800" dirty="0"/>
              <a:t>Stage materials as needed</a:t>
            </a:r>
          </a:p>
          <a:p>
            <a:pPr>
              <a:lnSpc>
                <a:spcPct val="90000"/>
              </a:lnSpc>
            </a:pPr>
            <a:r>
              <a:rPr lang="en-US" dirty="0"/>
              <a:t>Consult the TIP </a:t>
            </a:r>
          </a:p>
          <a:p>
            <a:pPr lvl="1">
              <a:lnSpc>
                <a:spcPct val="90000"/>
              </a:lnSpc>
            </a:pPr>
            <a:r>
              <a:rPr lang="en-US" sz="1800" dirty="0"/>
              <a:t>Gather materials</a:t>
            </a:r>
          </a:p>
          <a:p>
            <a:pPr lvl="1">
              <a:lnSpc>
                <a:spcPct val="90000"/>
              </a:lnSpc>
            </a:pPr>
            <a:r>
              <a:rPr lang="en-US" sz="1800" dirty="0"/>
              <a:t>Substitute as needed and allowed</a:t>
            </a:r>
          </a:p>
          <a:p>
            <a:pPr>
              <a:lnSpc>
                <a:spcPct val="90000"/>
              </a:lnSpc>
            </a:pPr>
            <a:r>
              <a:rPr lang="en-US" dirty="0"/>
              <a:t>Evaluate student behavior</a:t>
            </a:r>
          </a:p>
          <a:p>
            <a:pPr>
              <a:lnSpc>
                <a:spcPct val="90000"/>
              </a:lnSpc>
            </a:pPr>
            <a:endParaRPr lang="en-US" sz="1300" dirty="0"/>
          </a:p>
        </p:txBody>
      </p:sp>
      <p:pic>
        <p:nvPicPr>
          <p:cNvPr id="7" name="Graphic 6" descr="Classroom">
            <a:extLst>
              <a:ext uri="{FF2B5EF4-FFF2-40B4-BE49-F238E27FC236}">
                <a16:creationId xmlns:a16="http://schemas.microsoft.com/office/drawing/2014/main" id="{1F1DBF67-2D38-4A21-A0E4-6C61F59776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9945" y="640080"/>
            <a:ext cx="5252773" cy="5252773"/>
          </a:xfrm>
          <a:prstGeom prst="rect">
            <a:avLst/>
          </a:prstGeom>
        </p:spPr>
      </p:pic>
    </p:spTree>
    <p:extLst>
      <p:ext uri="{BB962C8B-B14F-4D97-AF65-F5344CB8AC3E}">
        <p14:creationId xmlns:p14="http://schemas.microsoft.com/office/powerpoint/2010/main" val="3297252085"/>
      </p:ext>
    </p:extLst>
  </p:cSld>
  <p:clrMapOvr>
    <a:masterClrMapping/>
  </p:clrMapOvr>
  <mc:AlternateContent xmlns:mc="http://schemas.openxmlformats.org/markup-compatibility/2006" xmlns:p14="http://schemas.microsoft.com/office/powerpoint/2010/main">
    <mc:Choice Requires="p14">
      <p:transition spd="slow" p14:dur="2000" advTm="76115"/>
    </mc:Choice>
    <mc:Fallback xmlns="">
      <p:transition spd="slow" advTm="761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010" y="435574"/>
            <a:ext cx="9798360" cy="1280890"/>
          </a:xfrm>
        </p:spPr>
        <p:txBody>
          <a:bodyPr>
            <a:normAutofit/>
          </a:bodyPr>
          <a:lstStyle/>
          <a:p>
            <a:r>
              <a:rPr lang="en-US" dirty="0"/>
              <a:t>BIE Alternate Science</a:t>
            </a:r>
            <a:r>
              <a:rPr lang="en-US"/>
              <a:t> </a:t>
            </a:r>
            <a:r>
              <a:rPr lang="en-US" dirty="0"/>
              <a:t>Security Standards</a:t>
            </a:r>
          </a:p>
        </p:txBody>
      </p:sp>
      <p:sp>
        <p:nvSpPr>
          <p:cNvPr id="3" name="Content Placeholder 2"/>
          <p:cNvSpPr>
            <a:spLocks noGrp="1"/>
          </p:cNvSpPr>
          <p:nvPr>
            <p:ph idx="1"/>
          </p:nvPr>
        </p:nvSpPr>
        <p:spPr>
          <a:xfrm>
            <a:off x="2769024" y="1240016"/>
            <a:ext cx="8162424" cy="4640674"/>
          </a:xfrm>
        </p:spPr>
        <p:txBody>
          <a:bodyPr vert="horz" lIns="91440" tIns="45720" rIns="91440" bIns="45720" rtlCol="0" anchor="t">
            <a:normAutofit/>
          </a:bodyPr>
          <a:lstStyle/>
          <a:p>
            <a:r>
              <a:rPr lang="en-US" dirty="0">
                <a:solidFill>
                  <a:srgbClr val="000000"/>
                </a:solidFill>
              </a:rPr>
              <a:t>Tests must NOT be:</a:t>
            </a:r>
          </a:p>
          <a:p>
            <a:pPr marL="642620" lvl="1" indent="-342900"/>
            <a:r>
              <a:rPr lang="en-US" sz="1800" dirty="0">
                <a:solidFill>
                  <a:srgbClr val="000000"/>
                </a:solidFill>
              </a:rPr>
              <a:t>Stored or saved on computers or personal storage devices</a:t>
            </a:r>
          </a:p>
          <a:p>
            <a:pPr marL="642620" lvl="1" indent="-342900"/>
            <a:r>
              <a:rPr lang="en-US" sz="1800" dirty="0">
                <a:solidFill>
                  <a:srgbClr val="000000"/>
                </a:solidFill>
              </a:rPr>
              <a:t>Shared via email or another file sharing service</a:t>
            </a:r>
          </a:p>
          <a:p>
            <a:pPr marL="642620" lvl="1" indent="-342900"/>
            <a:r>
              <a:rPr lang="en-US" sz="1800" dirty="0">
                <a:solidFill>
                  <a:srgbClr val="000000"/>
                </a:solidFill>
              </a:rPr>
              <a:t>Reproduced by any means </a:t>
            </a:r>
          </a:p>
          <a:p>
            <a:pPr marL="299720" lvl="1" indent="0">
              <a:buNone/>
            </a:pPr>
            <a:endParaRPr lang="en-US" sz="1500" dirty="0">
              <a:solidFill>
                <a:srgbClr val="000000"/>
              </a:solidFill>
            </a:endParaRPr>
          </a:p>
          <a:p>
            <a:pPr marL="257175" indent="-257175"/>
            <a:r>
              <a:rPr lang="en-US" dirty="0">
                <a:solidFill>
                  <a:srgbClr val="000000"/>
                </a:solidFill>
              </a:rPr>
              <a:t>Electronic materials used during the assessment administration may not be printed.</a:t>
            </a:r>
          </a:p>
          <a:p>
            <a:pPr marL="257175" indent="-257175"/>
            <a:r>
              <a:rPr lang="en-US" dirty="0">
                <a:solidFill>
                  <a:srgbClr val="000000"/>
                </a:solidFill>
              </a:rPr>
              <a:t>Users will not give out, loan, or share their password with anyone. Allowing others access to an </a:t>
            </a:r>
            <a:r>
              <a:rPr lang="en-US" dirty="0" err="1">
                <a:ea typeface="+mn-lt"/>
                <a:cs typeface="+mn-lt"/>
              </a:rPr>
              <a:t>PearsonAccess</a:t>
            </a:r>
            <a:r>
              <a:rPr lang="en-US" dirty="0">
                <a:ea typeface="+mn-lt"/>
                <a:cs typeface="+mn-lt"/>
              </a:rPr>
              <a:t> Next</a:t>
            </a:r>
            <a:r>
              <a:rPr lang="en-US" dirty="0">
                <a:solidFill>
                  <a:srgbClr val="000000"/>
                </a:solidFill>
              </a:rPr>
              <a:t> account may cause unauthorized access to private information.</a:t>
            </a:r>
          </a:p>
        </p:txBody>
      </p:sp>
    </p:spTree>
    <p:extLst>
      <p:ext uri="{BB962C8B-B14F-4D97-AF65-F5344CB8AC3E}">
        <p14:creationId xmlns:p14="http://schemas.microsoft.com/office/powerpoint/2010/main" val="213289986"/>
      </p:ext>
    </p:extLst>
  </p:cSld>
  <p:clrMapOvr>
    <a:masterClrMapping/>
  </p:clrMapOvr>
  <mc:AlternateContent xmlns:mc="http://schemas.openxmlformats.org/markup-compatibility/2006" xmlns:p14="http://schemas.microsoft.com/office/powerpoint/2010/main">
    <mc:Choice Requires="p14">
      <p:transition spd="slow" p14:dur="2000" advTm="72702"/>
    </mc:Choice>
    <mc:Fallback xmlns="">
      <p:transition spd="slow" advTm="72702"/>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7462-6001-4DDA-9E9F-EC15434D15CE}"/>
              </a:ext>
            </a:extLst>
          </p:cNvPr>
          <p:cNvSpPr>
            <a:spLocks noGrp="1"/>
          </p:cNvSpPr>
          <p:nvPr>
            <p:ph type="ctrTitle"/>
          </p:nvPr>
        </p:nvSpPr>
        <p:spPr>
          <a:xfrm>
            <a:off x="2743201" y="1692564"/>
            <a:ext cx="8810050" cy="2262781"/>
          </a:xfrm>
        </p:spPr>
        <p:txBody>
          <a:bodyPr>
            <a:normAutofit/>
          </a:bodyPr>
          <a:lstStyle/>
          <a:p>
            <a:pPr algn="ctr"/>
            <a:r>
              <a:rPr lang="en-US" dirty="0" err="1"/>
              <a:t>PearsonAccess</a:t>
            </a:r>
            <a:r>
              <a:rPr lang="en-US" baseline="30000" dirty="0" err="1"/>
              <a:t>next</a:t>
            </a:r>
            <a:r>
              <a:rPr lang="en-US" baseline="30000" dirty="0"/>
              <a:t> </a:t>
            </a:r>
            <a:r>
              <a:rPr lang="en-US" dirty="0"/>
              <a:t>Navigation Training</a:t>
            </a:r>
          </a:p>
        </p:txBody>
      </p:sp>
    </p:spTree>
    <p:extLst>
      <p:ext uri="{BB962C8B-B14F-4D97-AF65-F5344CB8AC3E}">
        <p14:creationId xmlns:p14="http://schemas.microsoft.com/office/powerpoint/2010/main" val="2897869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62E306-4D4B-42F0-A33A-7D837F03712A}"/>
              </a:ext>
            </a:extLst>
          </p:cNvPr>
          <p:cNvSpPr>
            <a:spLocks noGrp="1"/>
          </p:cNvSpPr>
          <p:nvPr>
            <p:ph type="title"/>
          </p:nvPr>
        </p:nvSpPr>
        <p:spPr>
          <a:xfrm>
            <a:off x="2310822" y="231776"/>
            <a:ext cx="8911687" cy="1280890"/>
          </a:xfrm>
        </p:spPr>
        <p:txBody>
          <a:bodyPr/>
          <a:lstStyle/>
          <a:p>
            <a:r>
              <a:rPr lang="en-US" dirty="0"/>
              <a:t>Login to PearsonAccessnext.com</a:t>
            </a:r>
            <a:br>
              <a:rPr lang="en-US" dirty="0"/>
            </a:br>
            <a:endParaRPr lang="en-US" dirty="0"/>
          </a:p>
        </p:txBody>
      </p:sp>
      <p:pic>
        <p:nvPicPr>
          <p:cNvPr id="18" name="Picture 17">
            <a:extLst>
              <a:ext uri="{FF2B5EF4-FFF2-40B4-BE49-F238E27FC236}">
                <a16:creationId xmlns:a16="http://schemas.microsoft.com/office/drawing/2014/main" id="{3BB99657-0886-4DFF-9310-08269DD7FB0D}"/>
              </a:ext>
            </a:extLst>
          </p:cNvPr>
          <p:cNvPicPr>
            <a:picLocks noChangeAspect="1"/>
          </p:cNvPicPr>
          <p:nvPr/>
        </p:nvPicPr>
        <p:blipFill>
          <a:blip r:embed="rId2"/>
          <a:stretch>
            <a:fillRect/>
          </a:stretch>
        </p:blipFill>
        <p:spPr>
          <a:xfrm>
            <a:off x="1745967" y="1298017"/>
            <a:ext cx="9175440" cy="4684494"/>
          </a:xfrm>
          <a:prstGeom prst="rect">
            <a:avLst/>
          </a:prstGeom>
        </p:spPr>
      </p:pic>
    </p:spTree>
    <p:extLst>
      <p:ext uri="{BB962C8B-B14F-4D97-AF65-F5344CB8AC3E}">
        <p14:creationId xmlns:p14="http://schemas.microsoft.com/office/powerpoint/2010/main" val="17698133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A5FE0-0353-4D2C-B7B8-D48D68D44601}"/>
              </a:ext>
            </a:extLst>
          </p:cNvPr>
          <p:cNvPicPr>
            <a:picLocks noChangeAspect="1"/>
          </p:cNvPicPr>
          <p:nvPr/>
        </p:nvPicPr>
        <p:blipFill>
          <a:blip r:embed="rId2"/>
          <a:stretch>
            <a:fillRect/>
          </a:stretch>
        </p:blipFill>
        <p:spPr>
          <a:xfrm>
            <a:off x="1744825" y="1264794"/>
            <a:ext cx="8798768" cy="4800104"/>
          </a:xfrm>
          <a:prstGeom prst="rect">
            <a:avLst/>
          </a:prstGeom>
        </p:spPr>
      </p:pic>
      <p:sp>
        <p:nvSpPr>
          <p:cNvPr id="4" name="Up Arrow 6">
            <a:extLst>
              <a:ext uri="{FF2B5EF4-FFF2-40B4-BE49-F238E27FC236}">
                <a16:creationId xmlns:a16="http://schemas.microsoft.com/office/drawing/2014/main" id="{E7392826-99BF-47F8-9A77-7E1AEE9ACAEE}"/>
              </a:ext>
            </a:extLst>
          </p:cNvPr>
          <p:cNvSpPr/>
          <p:nvPr/>
        </p:nvSpPr>
        <p:spPr bwMode="auto">
          <a:xfrm rot="5400000">
            <a:off x="7961890" y="2204883"/>
            <a:ext cx="301132"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6" name="Title 8">
            <a:extLst>
              <a:ext uri="{FF2B5EF4-FFF2-40B4-BE49-F238E27FC236}">
                <a16:creationId xmlns:a16="http://schemas.microsoft.com/office/drawing/2014/main" id="{C0C05995-6A66-4B23-B873-265CD312787A}"/>
              </a:ext>
            </a:extLst>
          </p:cNvPr>
          <p:cNvSpPr>
            <a:spLocks noGrp="1"/>
          </p:cNvSpPr>
          <p:nvPr>
            <p:ph type="title"/>
          </p:nvPr>
        </p:nvSpPr>
        <p:spPr>
          <a:xfrm>
            <a:off x="2310822" y="231776"/>
            <a:ext cx="8911687" cy="1280890"/>
          </a:xfrm>
        </p:spPr>
        <p:txBody>
          <a:bodyPr/>
          <a:lstStyle/>
          <a:p>
            <a:r>
              <a:rPr lang="en-US" dirty="0"/>
              <a:t>Sign In</a:t>
            </a:r>
            <a:br>
              <a:rPr lang="en-US" dirty="0"/>
            </a:br>
            <a:endParaRPr lang="en-US" dirty="0"/>
          </a:p>
        </p:txBody>
      </p:sp>
    </p:spTree>
    <p:extLst>
      <p:ext uri="{BB962C8B-B14F-4D97-AF65-F5344CB8AC3E}">
        <p14:creationId xmlns:p14="http://schemas.microsoft.com/office/powerpoint/2010/main" val="3872191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C8282C-36B6-45B0-A2F9-F3ECC04018B1}"/>
              </a:ext>
            </a:extLst>
          </p:cNvPr>
          <p:cNvPicPr>
            <a:picLocks noChangeAspect="1"/>
          </p:cNvPicPr>
          <p:nvPr/>
        </p:nvPicPr>
        <p:blipFill>
          <a:blip r:embed="rId2"/>
          <a:stretch>
            <a:fillRect/>
          </a:stretch>
        </p:blipFill>
        <p:spPr>
          <a:xfrm>
            <a:off x="2211354" y="2491274"/>
            <a:ext cx="8182947" cy="3844797"/>
          </a:xfrm>
          <a:prstGeom prst="rect">
            <a:avLst/>
          </a:prstGeom>
        </p:spPr>
      </p:pic>
      <p:sp>
        <p:nvSpPr>
          <p:cNvPr id="6" name="Content Placeholder 3">
            <a:extLst>
              <a:ext uri="{FF2B5EF4-FFF2-40B4-BE49-F238E27FC236}">
                <a16:creationId xmlns:a16="http://schemas.microsoft.com/office/drawing/2014/main" id="{F6DE079A-DAEC-4BBF-8D1E-AD49B55D8486}"/>
              </a:ext>
            </a:extLst>
          </p:cNvPr>
          <p:cNvSpPr txBox="1">
            <a:spLocks/>
          </p:cNvSpPr>
          <p:nvPr/>
        </p:nvSpPr>
        <p:spPr>
          <a:xfrm>
            <a:off x="1753127" y="244151"/>
            <a:ext cx="9816832" cy="201385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33"/>
              </a:spcBef>
              <a:buNone/>
            </a:pPr>
            <a:r>
              <a:rPr lang="en-US" sz="3600" dirty="0">
                <a:solidFill>
                  <a:srgbClr val="000000"/>
                </a:solidFill>
              </a:rPr>
              <a:t>Login with your Username and Password</a:t>
            </a:r>
          </a:p>
          <a:p>
            <a:pPr lvl="1">
              <a:spcBef>
                <a:spcPts val="633"/>
              </a:spcBef>
            </a:pPr>
            <a:r>
              <a:rPr lang="en-US" dirty="0">
                <a:solidFill>
                  <a:srgbClr val="000000"/>
                </a:solidFill>
              </a:rPr>
              <a:t>You should have received an e-mail from </a:t>
            </a:r>
            <a:r>
              <a:rPr lang="en-US" dirty="0" err="1">
                <a:solidFill>
                  <a:srgbClr val="000000"/>
                </a:solidFill>
              </a:rPr>
              <a:t>PearsonAccess</a:t>
            </a:r>
            <a:r>
              <a:rPr lang="en-US" dirty="0">
                <a:solidFill>
                  <a:srgbClr val="000000"/>
                </a:solidFill>
              </a:rPr>
              <a:t> Next containing your username and a link to reset your password. </a:t>
            </a:r>
          </a:p>
          <a:p>
            <a:pPr lvl="1">
              <a:spcBef>
                <a:spcPts val="633"/>
              </a:spcBef>
            </a:pPr>
            <a:r>
              <a:rPr lang="en-US" dirty="0">
                <a:solidFill>
                  <a:srgbClr val="000000"/>
                </a:solidFill>
              </a:rPr>
              <a:t>For future reference, you are now able to reset the password yourself by returning to the </a:t>
            </a:r>
            <a:r>
              <a:rPr lang="en-US" dirty="0" err="1">
                <a:solidFill>
                  <a:srgbClr val="000000"/>
                </a:solidFill>
              </a:rPr>
              <a:t>PearsonAccess</a:t>
            </a:r>
            <a:r>
              <a:rPr lang="en-US" dirty="0">
                <a:solidFill>
                  <a:srgbClr val="000000"/>
                </a:solidFill>
              </a:rPr>
              <a:t> Next sign in screen, then below the password box, please click the link called Forgot Password.</a:t>
            </a:r>
          </a:p>
          <a:p>
            <a:pPr marL="457200" lvl="1" indent="0">
              <a:spcBef>
                <a:spcPts val="633"/>
              </a:spcBef>
              <a:buNone/>
            </a:pPr>
            <a:endParaRPr lang="en-US" dirty="0">
              <a:solidFill>
                <a:srgbClr val="000000"/>
              </a:solidFill>
            </a:endParaRPr>
          </a:p>
          <a:p>
            <a:endParaRPr lang="en-US" dirty="0"/>
          </a:p>
        </p:txBody>
      </p:sp>
    </p:spTree>
    <p:extLst>
      <p:ext uri="{BB962C8B-B14F-4D97-AF65-F5344CB8AC3E}">
        <p14:creationId xmlns:p14="http://schemas.microsoft.com/office/powerpoint/2010/main" val="3508496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246BB8E-C3B7-4D58-BEC5-E3739BD160B5}"/>
              </a:ext>
            </a:extLst>
          </p:cNvPr>
          <p:cNvSpPr txBox="1">
            <a:spLocks/>
          </p:cNvSpPr>
          <p:nvPr/>
        </p:nvSpPr>
        <p:spPr>
          <a:xfrm>
            <a:off x="330740" y="108895"/>
            <a:ext cx="11575915" cy="1290131"/>
          </a:xfrm>
          <a:prstGeom prst="rect">
            <a:avLst/>
          </a:prstGeom>
        </p:spPr>
        <p:txBody>
          <a:bodyPr vert="horz" lIns="91440" tIns="45720" rIns="91440" bIns="45720" rtlCol="0" anchor="b">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5400" dirty="0"/>
              <a:t>BIE Alternate Science </a:t>
            </a:r>
            <a:r>
              <a:rPr lang="en-US" sz="5400" dirty="0" err="1"/>
              <a:t>PearsonAccess</a:t>
            </a:r>
            <a:r>
              <a:rPr lang="en-US" sz="5400" baseline="30000" dirty="0" err="1"/>
              <a:t>next</a:t>
            </a:r>
            <a:r>
              <a:rPr lang="en-US" sz="5400" baseline="30000" dirty="0"/>
              <a:t>  </a:t>
            </a:r>
            <a:r>
              <a:rPr lang="en-US" sz="5400" dirty="0"/>
              <a:t>Site</a:t>
            </a:r>
          </a:p>
        </p:txBody>
      </p:sp>
      <p:pic>
        <p:nvPicPr>
          <p:cNvPr id="6" name="Picture 5">
            <a:extLst>
              <a:ext uri="{FF2B5EF4-FFF2-40B4-BE49-F238E27FC236}">
                <a16:creationId xmlns:a16="http://schemas.microsoft.com/office/drawing/2014/main" id="{A87B46D3-E569-4240-8560-DB95C6EF96CF}"/>
              </a:ext>
            </a:extLst>
          </p:cNvPr>
          <p:cNvPicPr>
            <a:picLocks noChangeAspect="1"/>
          </p:cNvPicPr>
          <p:nvPr/>
        </p:nvPicPr>
        <p:blipFill>
          <a:blip r:embed="rId2"/>
          <a:stretch>
            <a:fillRect/>
          </a:stretch>
        </p:blipFill>
        <p:spPr>
          <a:xfrm>
            <a:off x="1410512" y="1479236"/>
            <a:ext cx="9786024" cy="5067479"/>
          </a:xfrm>
          <a:prstGeom prst="rect">
            <a:avLst/>
          </a:prstGeom>
        </p:spPr>
      </p:pic>
    </p:spTree>
    <p:extLst>
      <p:ext uri="{BB962C8B-B14F-4D97-AF65-F5344CB8AC3E}">
        <p14:creationId xmlns:p14="http://schemas.microsoft.com/office/powerpoint/2010/main" val="6191406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962E-37ED-460C-AD33-C97CAAB0BE7C}"/>
              </a:ext>
            </a:extLst>
          </p:cNvPr>
          <p:cNvSpPr>
            <a:spLocks noGrp="1"/>
          </p:cNvSpPr>
          <p:nvPr>
            <p:ph type="title"/>
          </p:nvPr>
        </p:nvSpPr>
        <p:spPr>
          <a:xfrm>
            <a:off x="1640156" y="154275"/>
            <a:ext cx="8911687" cy="714496"/>
          </a:xfrm>
        </p:spPr>
        <p:txBody>
          <a:bodyPr>
            <a:normAutofit fontScale="90000"/>
          </a:bodyPr>
          <a:lstStyle/>
          <a:p>
            <a:pPr algn="ctr"/>
            <a:r>
              <a:rPr lang="en-US" dirty="0"/>
              <a:t>Locate your School in </a:t>
            </a:r>
            <a:r>
              <a:rPr lang="en-US" dirty="0" err="1"/>
              <a:t>PearsonAccess</a:t>
            </a:r>
            <a:r>
              <a:rPr lang="en-US" baseline="30000" dirty="0" err="1"/>
              <a:t>next</a:t>
            </a:r>
            <a:r>
              <a:rPr lang="en-US" dirty="0"/>
              <a:t> </a:t>
            </a:r>
          </a:p>
        </p:txBody>
      </p:sp>
      <p:pic>
        <p:nvPicPr>
          <p:cNvPr id="7" name="Picture 6">
            <a:extLst>
              <a:ext uri="{FF2B5EF4-FFF2-40B4-BE49-F238E27FC236}">
                <a16:creationId xmlns:a16="http://schemas.microsoft.com/office/drawing/2014/main" id="{94F5C305-EB28-4304-8E2A-F5EBEFFAC13C}"/>
              </a:ext>
            </a:extLst>
          </p:cNvPr>
          <p:cNvPicPr>
            <a:picLocks noChangeAspect="1"/>
          </p:cNvPicPr>
          <p:nvPr/>
        </p:nvPicPr>
        <p:blipFill>
          <a:blip r:embed="rId2"/>
          <a:stretch>
            <a:fillRect/>
          </a:stretch>
        </p:blipFill>
        <p:spPr>
          <a:xfrm>
            <a:off x="1994171" y="1234786"/>
            <a:ext cx="7957226" cy="4699086"/>
          </a:xfrm>
          <a:prstGeom prst="rect">
            <a:avLst/>
          </a:prstGeom>
        </p:spPr>
      </p:pic>
      <p:pic>
        <p:nvPicPr>
          <p:cNvPr id="8" name="Picture 7">
            <a:extLst>
              <a:ext uri="{FF2B5EF4-FFF2-40B4-BE49-F238E27FC236}">
                <a16:creationId xmlns:a16="http://schemas.microsoft.com/office/drawing/2014/main" id="{22528395-AD2B-4447-B681-0D00C6DB8DEE}"/>
              </a:ext>
            </a:extLst>
          </p:cNvPr>
          <p:cNvPicPr>
            <a:picLocks noChangeAspect="1"/>
          </p:cNvPicPr>
          <p:nvPr/>
        </p:nvPicPr>
        <p:blipFill>
          <a:blip r:embed="rId3"/>
          <a:stretch>
            <a:fillRect/>
          </a:stretch>
        </p:blipFill>
        <p:spPr>
          <a:xfrm>
            <a:off x="9165210" y="1361872"/>
            <a:ext cx="688908" cy="310923"/>
          </a:xfrm>
          <a:prstGeom prst="rect">
            <a:avLst/>
          </a:prstGeom>
        </p:spPr>
      </p:pic>
      <p:pic>
        <p:nvPicPr>
          <p:cNvPr id="9" name="Picture 8">
            <a:extLst>
              <a:ext uri="{FF2B5EF4-FFF2-40B4-BE49-F238E27FC236}">
                <a16:creationId xmlns:a16="http://schemas.microsoft.com/office/drawing/2014/main" id="{F2B513AA-4C40-401E-8657-3F5C1F323D4D}"/>
              </a:ext>
            </a:extLst>
          </p:cNvPr>
          <p:cNvPicPr>
            <a:picLocks noChangeAspect="1"/>
          </p:cNvPicPr>
          <p:nvPr/>
        </p:nvPicPr>
        <p:blipFill>
          <a:blip r:embed="rId3"/>
          <a:stretch>
            <a:fillRect/>
          </a:stretch>
        </p:blipFill>
        <p:spPr>
          <a:xfrm>
            <a:off x="4870315" y="1892211"/>
            <a:ext cx="688908" cy="310923"/>
          </a:xfrm>
          <a:prstGeom prst="rect">
            <a:avLst/>
          </a:prstGeom>
        </p:spPr>
      </p:pic>
    </p:spTree>
    <p:extLst>
      <p:ext uri="{BB962C8B-B14F-4D97-AF65-F5344CB8AC3E}">
        <p14:creationId xmlns:p14="http://schemas.microsoft.com/office/powerpoint/2010/main" val="10725792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962E-37ED-460C-AD33-C97CAAB0BE7C}"/>
              </a:ext>
            </a:extLst>
          </p:cNvPr>
          <p:cNvSpPr>
            <a:spLocks noGrp="1"/>
          </p:cNvSpPr>
          <p:nvPr>
            <p:ph type="title"/>
          </p:nvPr>
        </p:nvSpPr>
        <p:spPr>
          <a:xfrm>
            <a:off x="1395719" y="105636"/>
            <a:ext cx="8911687" cy="714496"/>
          </a:xfrm>
        </p:spPr>
        <p:txBody>
          <a:bodyPr/>
          <a:lstStyle/>
          <a:p>
            <a:r>
              <a:rPr lang="en-US"/>
              <a:t>Finding Students in PearsonAccess</a:t>
            </a:r>
            <a:r>
              <a:rPr lang="en-US" baseline="30000"/>
              <a:t>next</a:t>
            </a:r>
            <a:r>
              <a:rPr lang="en-US"/>
              <a:t> </a:t>
            </a:r>
            <a:endParaRPr lang="en-US" dirty="0"/>
          </a:p>
        </p:txBody>
      </p:sp>
      <p:pic>
        <p:nvPicPr>
          <p:cNvPr id="4" name="Picture 3">
            <a:extLst>
              <a:ext uri="{FF2B5EF4-FFF2-40B4-BE49-F238E27FC236}">
                <a16:creationId xmlns:a16="http://schemas.microsoft.com/office/drawing/2014/main" id="{4C4BB167-6D43-4723-99C5-B13F5715FA50}"/>
              </a:ext>
            </a:extLst>
          </p:cNvPr>
          <p:cNvPicPr>
            <a:picLocks noChangeAspect="1"/>
          </p:cNvPicPr>
          <p:nvPr/>
        </p:nvPicPr>
        <p:blipFill>
          <a:blip r:embed="rId2"/>
          <a:stretch>
            <a:fillRect/>
          </a:stretch>
        </p:blipFill>
        <p:spPr>
          <a:xfrm>
            <a:off x="2373549" y="1043494"/>
            <a:ext cx="8093412" cy="4812558"/>
          </a:xfrm>
          <a:prstGeom prst="rect">
            <a:avLst/>
          </a:prstGeom>
        </p:spPr>
      </p:pic>
      <p:pic>
        <p:nvPicPr>
          <p:cNvPr id="5" name="Picture 4">
            <a:extLst>
              <a:ext uri="{FF2B5EF4-FFF2-40B4-BE49-F238E27FC236}">
                <a16:creationId xmlns:a16="http://schemas.microsoft.com/office/drawing/2014/main" id="{3C2977AF-D469-4C74-B3AB-D9AE1FF42B0E}"/>
              </a:ext>
            </a:extLst>
          </p:cNvPr>
          <p:cNvPicPr>
            <a:picLocks noChangeAspect="1"/>
          </p:cNvPicPr>
          <p:nvPr/>
        </p:nvPicPr>
        <p:blipFill>
          <a:blip r:embed="rId3"/>
          <a:stretch>
            <a:fillRect/>
          </a:stretch>
        </p:blipFill>
        <p:spPr>
          <a:xfrm>
            <a:off x="3112040" y="1539005"/>
            <a:ext cx="688908" cy="310923"/>
          </a:xfrm>
          <a:prstGeom prst="rect">
            <a:avLst/>
          </a:prstGeom>
        </p:spPr>
      </p:pic>
      <p:pic>
        <p:nvPicPr>
          <p:cNvPr id="6" name="Picture 5">
            <a:extLst>
              <a:ext uri="{FF2B5EF4-FFF2-40B4-BE49-F238E27FC236}">
                <a16:creationId xmlns:a16="http://schemas.microsoft.com/office/drawing/2014/main" id="{024B154F-F63F-4003-9179-52C48AC0126E}"/>
              </a:ext>
            </a:extLst>
          </p:cNvPr>
          <p:cNvPicPr>
            <a:picLocks noChangeAspect="1"/>
          </p:cNvPicPr>
          <p:nvPr/>
        </p:nvPicPr>
        <p:blipFill>
          <a:blip r:embed="rId3"/>
          <a:stretch>
            <a:fillRect/>
          </a:stretch>
        </p:blipFill>
        <p:spPr>
          <a:xfrm rot="10800000">
            <a:off x="5031699" y="1999214"/>
            <a:ext cx="688908" cy="310923"/>
          </a:xfrm>
          <a:prstGeom prst="rect">
            <a:avLst/>
          </a:prstGeom>
        </p:spPr>
      </p:pic>
    </p:spTree>
    <p:extLst>
      <p:ext uri="{BB962C8B-B14F-4D97-AF65-F5344CB8AC3E}">
        <p14:creationId xmlns:p14="http://schemas.microsoft.com/office/powerpoint/2010/main" val="3635184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962E-37ED-460C-AD33-C97CAAB0BE7C}"/>
              </a:ext>
            </a:extLst>
          </p:cNvPr>
          <p:cNvSpPr>
            <a:spLocks noGrp="1"/>
          </p:cNvSpPr>
          <p:nvPr>
            <p:ph type="title"/>
          </p:nvPr>
        </p:nvSpPr>
        <p:spPr>
          <a:xfrm>
            <a:off x="1395719" y="105636"/>
            <a:ext cx="8911687" cy="714496"/>
          </a:xfrm>
        </p:spPr>
        <p:txBody>
          <a:bodyPr/>
          <a:lstStyle/>
          <a:p>
            <a:r>
              <a:rPr lang="en-US"/>
              <a:t>Finding Students in PearsonAccess</a:t>
            </a:r>
            <a:r>
              <a:rPr lang="en-US" baseline="30000"/>
              <a:t>next</a:t>
            </a:r>
            <a:r>
              <a:rPr lang="en-US"/>
              <a:t> </a:t>
            </a:r>
            <a:endParaRPr lang="en-US" dirty="0"/>
          </a:p>
        </p:txBody>
      </p:sp>
      <p:pic>
        <p:nvPicPr>
          <p:cNvPr id="8" name="Picture 7">
            <a:extLst>
              <a:ext uri="{FF2B5EF4-FFF2-40B4-BE49-F238E27FC236}">
                <a16:creationId xmlns:a16="http://schemas.microsoft.com/office/drawing/2014/main" id="{9E3C02E3-31A9-45A2-8602-0731137EB1E4}"/>
              </a:ext>
            </a:extLst>
          </p:cNvPr>
          <p:cNvPicPr>
            <a:picLocks noChangeAspect="1"/>
          </p:cNvPicPr>
          <p:nvPr/>
        </p:nvPicPr>
        <p:blipFill>
          <a:blip r:embed="rId2"/>
          <a:stretch>
            <a:fillRect/>
          </a:stretch>
        </p:blipFill>
        <p:spPr>
          <a:xfrm>
            <a:off x="1436101" y="1348407"/>
            <a:ext cx="9319797" cy="4472107"/>
          </a:xfrm>
          <a:prstGeom prst="rect">
            <a:avLst/>
          </a:prstGeom>
        </p:spPr>
      </p:pic>
      <p:pic>
        <p:nvPicPr>
          <p:cNvPr id="9" name="Picture 8">
            <a:extLst>
              <a:ext uri="{FF2B5EF4-FFF2-40B4-BE49-F238E27FC236}">
                <a16:creationId xmlns:a16="http://schemas.microsoft.com/office/drawing/2014/main" id="{D0DDB157-666C-4651-A72E-DE57C32E1DB9}"/>
              </a:ext>
            </a:extLst>
          </p:cNvPr>
          <p:cNvPicPr>
            <a:picLocks noChangeAspect="1"/>
          </p:cNvPicPr>
          <p:nvPr/>
        </p:nvPicPr>
        <p:blipFill>
          <a:blip r:embed="rId3"/>
          <a:stretch>
            <a:fillRect/>
          </a:stretch>
        </p:blipFill>
        <p:spPr>
          <a:xfrm>
            <a:off x="3790770" y="4772400"/>
            <a:ext cx="688908" cy="310923"/>
          </a:xfrm>
          <a:prstGeom prst="rect">
            <a:avLst/>
          </a:prstGeom>
        </p:spPr>
      </p:pic>
      <p:pic>
        <p:nvPicPr>
          <p:cNvPr id="10" name="Picture 9">
            <a:extLst>
              <a:ext uri="{FF2B5EF4-FFF2-40B4-BE49-F238E27FC236}">
                <a16:creationId xmlns:a16="http://schemas.microsoft.com/office/drawing/2014/main" id="{53E7BC53-373B-4928-9E4E-A3ADD7A197A3}"/>
              </a:ext>
            </a:extLst>
          </p:cNvPr>
          <p:cNvPicPr>
            <a:picLocks noChangeAspect="1"/>
          </p:cNvPicPr>
          <p:nvPr/>
        </p:nvPicPr>
        <p:blipFill>
          <a:blip r:embed="rId4"/>
          <a:stretch>
            <a:fillRect/>
          </a:stretch>
        </p:blipFill>
        <p:spPr>
          <a:xfrm>
            <a:off x="5242499" y="4385901"/>
            <a:ext cx="688908" cy="280367"/>
          </a:xfrm>
          <a:prstGeom prst="rect">
            <a:avLst/>
          </a:prstGeom>
        </p:spPr>
      </p:pic>
    </p:spTree>
    <p:extLst>
      <p:ext uri="{BB962C8B-B14F-4D97-AF65-F5344CB8AC3E}">
        <p14:creationId xmlns:p14="http://schemas.microsoft.com/office/powerpoint/2010/main" val="1545199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962E-37ED-460C-AD33-C97CAAB0BE7C}"/>
              </a:ext>
            </a:extLst>
          </p:cNvPr>
          <p:cNvSpPr>
            <a:spLocks noGrp="1"/>
          </p:cNvSpPr>
          <p:nvPr>
            <p:ph type="title"/>
          </p:nvPr>
        </p:nvSpPr>
        <p:spPr>
          <a:xfrm>
            <a:off x="1395719" y="105636"/>
            <a:ext cx="8911687" cy="714496"/>
          </a:xfrm>
        </p:spPr>
        <p:txBody>
          <a:bodyPr/>
          <a:lstStyle/>
          <a:p>
            <a:r>
              <a:rPr lang="en-US"/>
              <a:t>Finding Students in PearsonAccess</a:t>
            </a:r>
            <a:r>
              <a:rPr lang="en-US" baseline="30000"/>
              <a:t>next</a:t>
            </a:r>
            <a:r>
              <a:rPr lang="en-US"/>
              <a:t> </a:t>
            </a:r>
            <a:endParaRPr lang="en-US" dirty="0"/>
          </a:p>
        </p:txBody>
      </p:sp>
      <p:pic>
        <p:nvPicPr>
          <p:cNvPr id="3" name="Picture 2">
            <a:extLst>
              <a:ext uri="{FF2B5EF4-FFF2-40B4-BE49-F238E27FC236}">
                <a16:creationId xmlns:a16="http://schemas.microsoft.com/office/drawing/2014/main" id="{C297979D-59D9-48AD-9D5D-C9D2D9490B30}"/>
              </a:ext>
            </a:extLst>
          </p:cNvPr>
          <p:cNvPicPr>
            <a:picLocks noChangeAspect="1"/>
          </p:cNvPicPr>
          <p:nvPr/>
        </p:nvPicPr>
        <p:blipFill>
          <a:blip r:embed="rId2"/>
          <a:stretch>
            <a:fillRect/>
          </a:stretch>
        </p:blipFill>
        <p:spPr>
          <a:xfrm>
            <a:off x="1519944" y="1448215"/>
            <a:ext cx="8787461" cy="4179587"/>
          </a:xfrm>
          <a:prstGeom prst="rect">
            <a:avLst/>
          </a:prstGeom>
        </p:spPr>
      </p:pic>
      <p:pic>
        <p:nvPicPr>
          <p:cNvPr id="4" name="Picture 3">
            <a:extLst>
              <a:ext uri="{FF2B5EF4-FFF2-40B4-BE49-F238E27FC236}">
                <a16:creationId xmlns:a16="http://schemas.microsoft.com/office/drawing/2014/main" id="{96445DA4-485A-401C-93AF-5116BD74F8BA}"/>
              </a:ext>
            </a:extLst>
          </p:cNvPr>
          <p:cNvPicPr>
            <a:picLocks noChangeAspect="1"/>
          </p:cNvPicPr>
          <p:nvPr/>
        </p:nvPicPr>
        <p:blipFill>
          <a:blip r:embed="rId3"/>
          <a:stretch>
            <a:fillRect/>
          </a:stretch>
        </p:blipFill>
        <p:spPr>
          <a:xfrm>
            <a:off x="8051686" y="3940404"/>
            <a:ext cx="688908" cy="358219"/>
          </a:xfrm>
          <a:prstGeom prst="rect">
            <a:avLst/>
          </a:prstGeom>
        </p:spPr>
      </p:pic>
    </p:spTree>
    <p:extLst>
      <p:ext uri="{BB962C8B-B14F-4D97-AF65-F5344CB8AC3E}">
        <p14:creationId xmlns:p14="http://schemas.microsoft.com/office/powerpoint/2010/main" val="28569473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14FFF8F-F73D-4CF4-90D8-E9F1F6A3DE21}"/>
              </a:ext>
            </a:extLst>
          </p:cNvPr>
          <p:cNvSpPr txBox="1">
            <a:spLocks/>
          </p:cNvSpPr>
          <p:nvPr/>
        </p:nvSpPr>
        <p:spPr>
          <a:xfrm>
            <a:off x="1593130" y="244151"/>
            <a:ext cx="9976829" cy="201385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33"/>
              </a:spcBef>
              <a:buNone/>
            </a:pPr>
            <a:r>
              <a:rPr lang="en-US" sz="3600" dirty="0"/>
              <a:t>If no Students are in </a:t>
            </a:r>
            <a:r>
              <a:rPr lang="en-US" sz="3600" dirty="0" err="1"/>
              <a:t>PearsonAccess</a:t>
            </a:r>
            <a:r>
              <a:rPr lang="en-US" sz="3600" baseline="30000" dirty="0" err="1"/>
              <a:t>next</a:t>
            </a:r>
            <a:r>
              <a:rPr lang="en-US" sz="3600" dirty="0"/>
              <a:t> </a:t>
            </a:r>
            <a:endParaRPr lang="en-US" dirty="0">
              <a:solidFill>
                <a:srgbClr val="000000"/>
              </a:solidFill>
            </a:endParaRPr>
          </a:p>
          <a:p>
            <a:pPr lvl="1">
              <a:spcBef>
                <a:spcPts val="633"/>
              </a:spcBef>
            </a:pPr>
            <a:r>
              <a:rPr lang="en-US" dirty="0">
                <a:solidFill>
                  <a:srgbClr val="000000"/>
                </a:solidFill>
              </a:rPr>
              <a:t>Students were not uploaded. Contact your School Test Coordinator </a:t>
            </a:r>
          </a:p>
          <a:p>
            <a:pPr lvl="1">
              <a:spcBef>
                <a:spcPts val="633"/>
              </a:spcBef>
            </a:pPr>
            <a:r>
              <a:rPr lang="en-US" dirty="0">
                <a:solidFill>
                  <a:srgbClr val="000000"/>
                </a:solidFill>
              </a:rPr>
              <a:t>Students are in another school and need to be transferred. Call Customer Service so we can do a Work Request for those students. </a:t>
            </a:r>
          </a:p>
          <a:p>
            <a:pPr lvl="1">
              <a:spcBef>
                <a:spcPts val="633"/>
              </a:spcBef>
            </a:pPr>
            <a:endParaRPr lang="en-US" dirty="0">
              <a:solidFill>
                <a:srgbClr val="000000"/>
              </a:solidFill>
            </a:endParaRPr>
          </a:p>
          <a:p>
            <a:endParaRPr lang="en-US" dirty="0"/>
          </a:p>
        </p:txBody>
      </p:sp>
      <p:pic>
        <p:nvPicPr>
          <p:cNvPr id="9" name="Picture 8">
            <a:extLst>
              <a:ext uri="{FF2B5EF4-FFF2-40B4-BE49-F238E27FC236}">
                <a16:creationId xmlns:a16="http://schemas.microsoft.com/office/drawing/2014/main" id="{78EB3440-BA79-4E2A-9B3D-052B283E27EE}"/>
              </a:ext>
            </a:extLst>
          </p:cNvPr>
          <p:cNvPicPr>
            <a:picLocks noChangeAspect="1"/>
          </p:cNvPicPr>
          <p:nvPr/>
        </p:nvPicPr>
        <p:blipFill>
          <a:blip r:embed="rId2"/>
          <a:stretch>
            <a:fillRect/>
          </a:stretch>
        </p:blipFill>
        <p:spPr>
          <a:xfrm>
            <a:off x="1758904" y="1989467"/>
            <a:ext cx="8839966" cy="4255377"/>
          </a:xfrm>
          <a:prstGeom prst="rect">
            <a:avLst/>
          </a:prstGeom>
        </p:spPr>
      </p:pic>
      <p:pic>
        <p:nvPicPr>
          <p:cNvPr id="10" name="Picture 9">
            <a:extLst>
              <a:ext uri="{FF2B5EF4-FFF2-40B4-BE49-F238E27FC236}">
                <a16:creationId xmlns:a16="http://schemas.microsoft.com/office/drawing/2014/main" id="{614C2DB1-B4FC-4EB0-9F5D-E36721D123DB}"/>
              </a:ext>
            </a:extLst>
          </p:cNvPr>
          <p:cNvPicPr>
            <a:picLocks noChangeAspect="1"/>
          </p:cNvPicPr>
          <p:nvPr/>
        </p:nvPicPr>
        <p:blipFill>
          <a:blip r:embed="rId3"/>
          <a:stretch>
            <a:fillRect/>
          </a:stretch>
        </p:blipFill>
        <p:spPr>
          <a:xfrm>
            <a:off x="5489979" y="4760489"/>
            <a:ext cx="688908" cy="353599"/>
          </a:xfrm>
          <a:prstGeom prst="rect">
            <a:avLst/>
          </a:prstGeom>
        </p:spPr>
      </p:pic>
    </p:spTree>
    <p:extLst>
      <p:ext uri="{BB962C8B-B14F-4D97-AF65-F5344CB8AC3E}">
        <p14:creationId xmlns:p14="http://schemas.microsoft.com/office/powerpoint/2010/main" val="329632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Chain of Custody</a:t>
            </a:r>
          </a:p>
        </p:txBody>
      </p:sp>
      <p:sp>
        <p:nvSpPr>
          <p:cNvPr id="3" name="Content Placeholder 2"/>
          <p:cNvSpPr>
            <a:spLocks noGrp="1"/>
          </p:cNvSpPr>
          <p:nvPr>
            <p:ph idx="1"/>
          </p:nvPr>
        </p:nvSpPr>
        <p:spPr>
          <a:xfrm>
            <a:off x="3450814" y="1435162"/>
            <a:ext cx="8242634" cy="4640674"/>
          </a:xfrm>
        </p:spPr>
        <p:txBody>
          <a:bodyPr vert="horz" lIns="91440" tIns="45720" rIns="91440" bIns="45720" rtlCol="0" anchor="t">
            <a:normAutofit/>
          </a:bodyPr>
          <a:lstStyle/>
          <a:p>
            <a:pPr>
              <a:spcBef>
                <a:spcPts val="633"/>
              </a:spcBef>
              <a:buClr>
                <a:srgbClr val="101E8E"/>
              </a:buClr>
            </a:pPr>
            <a:r>
              <a:rPr lang="en-US" dirty="0">
                <a:solidFill>
                  <a:srgbClr val="000000"/>
                </a:solidFill>
              </a:rPr>
              <a:t>A documented chain of custody must be kept</a:t>
            </a:r>
          </a:p>
          <a:p>
            <a:pPr>
              <a:spcBef>
                <a:spcPts val="633"/>
              </a:spcBef>
              <a:buClr>
                <a:srgbClr val="101E8E"/>
              </a:buClr>
            </a:pPr>
            <a:endParaRPr lang="en-US" dirty="0">
              <a:solidFill>
                <a:srgbClr val="000000"/>
              </a:solidFill>
            </a:endParaRPr>
          </a:p>
          <a:p>
            <a:pPr>
              <a:spcBef>
                <a:spcPts val="633"/>
              </a:spcBef>
              <a:buClr>
                <a:srgbClr val="101E8E"/>
              </a:buClr>
            </a:pPr>
            <a:r>
              <a:rPr lang="en-US" dirty="0">
                <a:solidFill>
                  <a:srgbClr val="000000"/>
                </a:solidFill>
              </a:rPr>
              <a:t>Test materials must be secure at all times</a:t>
            </a:r>
          </a:p>
          <a:p>
            <a:pPr marL="497205" lvl="1" indent="-257175">
              <a:spcBef>
                <a:spcPts val="633"/>
              </a:spcBef>
              <a:buClr>
                <a:srgbClr val="86BE40"/>
              </a:buClr>
            </a:pPr>
            <a:r>
              <a:rPr lang="en-US" dirty="0">
                <a:solidFill>
                  <a:srgbClr val="000000"/>
                </a:solidFill>
              </a:rPr>
              <a:t>With the School Test Coordinator before and after testing session</a:t>
            </a:r>
          </a:p>
          <a:p>
            <a:pPr marL="497205" lvl="1" indent="-257175">
              <a:spcBef>
                <a:spcPts val="633"/>
              </a:spcBef>
              <a:buClr>
                <a:srgbClr val="86BE40"/>
              </a:buClr>
            </a:pPr>
            <a:r>
              <a:rPr lang="en-US" dirty="0">
                <a:solidFill>
                  <a:srgbClr val="000000"/>
                </a:solidFill>
              </a:rPr>
              <a:t>With the Test Examiner during testing session</a:t>
            </a:r>
          </a:p>
          <a:p>
            <a:pPr marL="497205" lvl="1" indent="-257175">
              <a:spcBef>
                <a:spcPts val="633"/>
              </a:spcBef>
              <a:buClr>
                <a:srgbClr val="86BE40"/>
              </a:buClr>
            </a:pPr>
            <a:r>
              <a:rPr lang="en-US" dirty="0">
                <a:solidFill>
                  <a:srgbClr val="000000"/>
                </a:solidFill>
              </a:rPr>
              <a:t>Access before testing may be needed to create accommodations</a:t>
            </a:r>
          </a:p>
        </p:txBody>
      </p:sp>
    </p:spTree>
    <p:extLst>
      <p:ext uri="{BB962C8B-B14F-4D97-AF65-F5344CB8AC3E}">
        <p14:creationId xmlns:p14="http://schemas.microsoft.com/office/powerpoint/2010/main" val="3700645827"/>
      </p:ext>
    </p:extLst>
  </p:cSld>
  <p:clrMapOvr>
    <a:masterClrMapping/>
  </p:clrMapOvr>
  <mc:AlternateContent xmlns:mc="http://schemas.openxmlformats.org/markup-compatibility/2006" xmlns:p14="http://schemas.microsoft.com/office/powerpoint/2010/main">
    <mc:Choice Requires="p14">
      <p:transition spd="slow" p14:dur="2000" advTm="58936"/>
    </mc:Choice>
    <mc:Fallback xmlns="">
      <p:transition spd="slow" advTm="58936"/>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77CA-DFCC-46A0-8A27-74388274A249}"/>
              </a:ext>
            </a:extLst>
          </p:cNvPr>
          <p:cNvSpPr txBox="1">
            <a:spLocks/>
          </p:cNvSpPr>
          <p:nvPr/>
        </p:nvSpPr>
        <p:spPr>
          <a:xfrm>
            <a:off x="3373062" y="1864865"/>
            <a:ext cx="8131550" cy="2262781"/>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5400" dirty="0"/>
              <a:t>Scoring</a:t>
            </a:r>
          </a:p>
        </p:txBody>
      </p:sp>
    </p:spTree>
    <p:extLst>
      <p:ext uri="{BB962C8B-B14F-4D97-AF65-F5344CB8AC3E}">
        <p14:creationId xmlns:p14="http://schemas.microsoft.com/office/powerpoint/2010/main" val="3342837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14FFF8F-F73D-4CF4-90D8-E9F1F6A3DE21}"/>
              </a:ext>
            </a:extLst>
          </p:cNvPr>
          <p:cNvSpPr txBox="1">
            <a:spLocks/>
          </p:cNvSpPr>
          <p:nvPr/>
        </p:nvSpPr>
        <p:spPr>
          <a:xfrm>
            <a:off x="1107585" y="244151"/>
            <a:ext cx="9976829" cy="123585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33"/>
              </a:spcBef>
              <a:buNone/>
            </a:pPr>
            <a:r>
              <a:rPr lang="en-US" sz="3600" dirty="0"/>
              <a:t>Scoring</a:t>
            </a:r>
            <a:endParaRPr lang="en-US" dirty="0">
              <a:solidFill>
                <a:srgbClr val="000000"/>
              </a:solidFill>
            </a:endParaRPr>
          </a:p>
          <a:p>
            <a:pPr lvl="1">
              <a:spcBef>
                <a:spcPts val="633"/>
              </a:spcBef>
            </a:pPr>
            <a:r>
              <a:rPr lang="en-US" dirty="0">
                <a:solidFill>
                  <a:srgbClr val="000000"/>
                </a:solidFill>
              </a:rPr>
              <a:t>Please make sure to be in the correct school</a:t>
            </a:r>
          </a:p>
          <a:p>
            <a:pPr lvl="1">
              <a:spcBef>
                <a:spcPts val="633"/>
              </a:spcBef>
            </a:pPr>
            <a:endParaRPr lang="en-US" dirty="0">
              <a:solidFill>
                <a:srgbClr val="000000"/>
              </a:solidFill>
            </a:endParaRPr>
          </a:p>
          <a:p>
            <a:endParaRPr lang="en-US" dirty="0"/>
          </a:p>
        </p:txBody>
      </p:sp>
      <p:pic>
        <p:nvPicPr>
          <p:cNvPr id="3" name="Picture 2">
            <a:extLst>
              <a:ext uri="{FF2B5EF4-FFF2-40B4-BE49-F238E27FC236}">
                <a16:creationId xmlns:a16="http://schemas.microsoft.com/office/drawing/2014/main" id="{6371545F-16F9-49A9-9F91-12CC6A0100CD}"/>
              </a:ext>
            </a:extLst>
          </p:cNvPr>
          <p:cNvPicPr>
            <a:picLocks noChangeAspect="1"/>
          </p:cNvPicPr>
          <p:nvPr/>
        </p:nvPicPr>
        <p:blipFill>
          <a:blip r:embed="rId2"/>
          <a:stretch>
            <a:fillRect/>
          </a:stretch>
        </p:blipFill>
        <p:spPr>
          <a:xfrm>
            <a:off x="2150686" y="1287101"/>
            <a:ext cx="8267700" cy="4962525"/>
          </a:xfrm>
          <a:prstGeom prst="rect">
            <a:avLst/>
          </a:prstGeom>
        </p:spPr>
      </p:pic>
    </p:spTree>
    <p:extLst>
      <p:ext uri="{BB962C8B-B14F-4D97-AF65-F5344CB8AC3E}">
        <p14:creationId xmlns:p14="http://schemas.microsoft.com/office/powerpoint/2010/main" val="14565969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14FFF8F-F73D-4CF4-90D8-E9F1F6A3DE21}"/>
              </a:ext>
            </a:extLst>
          </p:cNvPr>
          <p:cNvSpPr txBox="1">
            <a:spLocks/>
          </p:cNvSpPr>
          <p:nvPr/>
        </p:nvSpPr>
        <p:spPr>
          <a:xfrm>
            <a:off x="1593130" y="244152"/>
            <a:ext cx="9976829" cy="981334"/>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33"/>
              </a:spcBef>
              <a:buNone/>
            </a:pPr>
            <a:r>
              <a:rPr lang="en-US" sz="3600" dirty="0"/>
              <a:t>Scoring </a:t>
            </a:r>
            <a:endParaRPr lang="en-US" dirty="0">
              <a:solidFill>
                <a:srgbClr val="000000"/>
              </a:solidFill>
            </a:endParaRPr>
          </a:p>
        </p:txBody>
      </p:sp>
      <p:pic>
        <p:nvPicPr>
          <p:cNvPr id="5" name="Picture 4">
            <a:extLst>
              <a:ext uri="{FF2B5EF4-FFF2-40B4-BE49-F238E27FC236}">
                <a16:creationId xmlns:a16="http://schemas.microsoft.com/office/drawing/2014/main" id="{09E78565-A26B-47B2-87F8-ACC973693DC8}"/>
              </a:ext>
            </a:extLst>
          </p:cNvPr>
          <p:cNvPicPr>
            <a:picLocks noChangeAspect="1"/>
          </p:cNvPicPr>
          <p:nvPr/>
        </p:nvPicPr>
        <p:blipFill>
          <a:blip r:embed="rId2"/>
          <a:stretch>
            <a:fillRect/>
          </a:stretch>
        </p:blipFill>
        <p:spPr>
          <a:xfrm>
            <a:off x="1951409" y="1278988"/>
            <a:ext cx="9086850" cy="4352925"/>
          </a:xfrm>
          <a:prstGeom prst="rect">
            <a:avLst/>
          </a:prstGeom>
        </p:spPr>
      </p:pic>
    </p:spTree>
    <p:extLst>
      <p:ext uri="{BB962C8B-B14F-4D97-AF65-F5344CB8AC3E}">
        <p14:creationId xmlns:p14="http://schemas.microsoft.com/office/powerpoint/2010/main" val="26479302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14FFF8F-F73D-4CF4-90D8-E9F1F6A3DE21}"/>
              </a:ext>
            </a:extLst>
          </p:cNvPr>
          <p:cNvSpPr txBox="1">
            <a:spLocks/>
          </p:cNvSpPr>
          <p:nvPr/>
        </p:nvSpPr>
        <p:spPr>
          <a:xfrm>
            <a:off x="1593130" y="244152"/>
            <a:ext cx="9976829" cy="981334"/>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33"/>
              </a:spcBef>
              <a:buNone/>
            </a:pPr>
            <a:r>
              <a:rPr lang="en-US" sz="3600" dirty="0"/>
              <a:t>Scoring </a:t>
            </a:r>
            <a:endParaRPr lang="en-US" dirty="0">
              <a:solidFill>
                <a:srgbClr val="000000"/>
              </a:solidFill>
            </a:endParaRPr>
          </a:p>
        </p:txBody>
      </p:sp>
      <p:pic>
        <p:nvPicPr>
          <p:cNvPr id="3" name="Picture 2">
            <a:extLst>
              <a:ext uri="{FF2B5EF4-FFF2-40B4-BE49-F238E27FC236}">
                <a16:creationId xmlns:a16="http://schemas.microsoft.com/office/drawing/2014/main" id="{77F99E28-E91F-48A8-AD24-714E01B3F500}"/>
              </a:ext>
            </a:extLst>
          </p:cNvPr>
          <p:cNvPicPr>
            <a:picLocks noChangeAspect="1"/>
          </p:cNvPicPr>
          <p:nvPr/>
        </p:nvPicPr>
        <p:blipFill>
          <a:blip r:embed="rId2"/>
          <a:stretch>
            <a:fillRect/>
          </a:stretch>
        </p:blipFill>
        <p:spPr>
          <a:xfrm>
            <a:off x="1396544" y="1466900"/>
            <a:ext cx="9209988" cy="4522024"/>
          </a:xfrm>
          <a:prstGeom prst="rect">
            <a:avLst/>
          </a:prstGeom>
        </p:spPr>
      </p:pic>
      <p:grpSp>
        <p:nvGrpSpPr>
          <p:cNvPr id="10" name="Group 9">
            <a:extLst>
              <a:ext uri="{FF2B5EF4-FFF2-40B4-BE49-F238E27FC236}">
                <a16:creationId xmlns:a16="http://schemas.microsoft.com/office/drawing/2014/main" id="{F61699B5-1498-433B-BC85-8B65C1D9E096}"/>
              </a:ext>
            </a:extLst>
          </p:cNvPr>
          <p:cNvGrpSpPr/>
          <p:nvPr/>
        </p:nvGrpSpPr>
        <p:grpSpPr>
          <a:xfrm rot="5400000">
            <a:off x="4455689" y="4331963"/>
            <a:ext cx="631598" cy="1435922"/>
            <a:chOff x="2710656" y="1171"/>
            <a:chExt cx="2706687" cy="2706687"/>
          </a:xfrm>
        </p:grpSpPr>
        <p:sp>
          <p:nvSpPr>
            <p:cNvPr id="11" name="Arrow: Up 10">
              <a:extLst>
                <a:ext uri="{FF2B5EF4-FFF2-40B4-BE49-F238E27FC236}">
                  <a16:creationId xmlns:a16="http://schemas.microsoft.com/office/drawing/2014/main" id="{44D3C8AF-72D5-4CF6-B95D-D7BE6DF12C62}"/>
                </a:ext>
              </a:extLst>
            </p:cNvPr>
            <p:cNvSpPr/>
            <p:nvPr/>
          </p:nvSpPr>
          <p:spPr>
            <a:xfrm>
              <a:off x="2710656" y="1171"/>
              <a:ext cx="2706687" cy="2706687"/>
            </a:xfrm>
            <a:prstGeom prst="upArrow">
              <a:avLst>
                <a:gd name="adj1" fmla="val 50000"/>
                <a:gd name="adj2" fmla="val 35000"/>
              </a:avLst>
            </a:prstGeom>
            <a:solidFill>
              <a:srgbClr val="0070C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Arrow: Up 4">
              <a:extLst>
                <a:ext uri="{FF2B5EF4-FFF2-40B4-BE49-F238E27FC236}">
                  <a16:creationId xmlns:a16="http://schemas.microsoft.com/office/drawing/2014/main" id="{0CE4A239-4779-4C5A-8B4B-2C0C0E4168D2}"/>
                </a:ext>
              </a:extLst>
            </p:cNvPr>
            <p:cNvSpPr txBox="1"/>
            <p:nvPr/>
          </p:nvSpPr>
          <p:spPr>
            <a:xfrm rot="16200000">
              <a:off x="3157936" y="466907"/>
              <a:ext cx="1812110" cy="2172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1400" kern="1200" dirty="0"/>
                <a:t>1st</a:t>
              </a:r>
            </a:p>
          </p:txBody>
        </p:sp>
      </p:grpSp>
      <p:grpSp>
        <p:nvGrpSpPr>
          <p:cNvPr id="13" name="Group 12">
            <a:extLst>
              <a:ext uri="{FF2B5EF4-FFF2-40B4-BE49-F238E27FC236}">
                <a16:creationId xmlns:a16="http://schemas.microsoft.com/office/drawing/2014/main" id="{A972A950-22B5-4B4F-9E82-69C9C0278BF8}"/>
              </a:ext>
            </a:extLst>
          </p:cNvPr>
          <p:cNvGrpSpPr/>
          <p:nvPr/>
        </p:nvGrpSpPr>
        <p:grpSpPr>
          <a:xfrm rot="16200000">
            <a:off x="8302217" y="2302151"/>
            <a:ext cx="615101" cy="1435922"/>
            <a:chOff x="2710656" y="1171"/>
            <a:chExt cx="2706687" cy="2706687"/>
          </a:xfrm>
        </p:grpSpPr>
        <p:sp>
          <p:nvSpPr>
            <p:cNvPr id="14" name="Arrow: Up 13">
              <a:extLst>
                <a:ext uri="{FF2B5EF4-FFF2-40B4-BE49-F238E27FC236}">
                  <a16:creationId xmlns:a16="http://schemas.microsoft.com/office/drawing/2014/main" id="{7429F10C-89F6-472F-BC3D-EFF7FCC612F2}"/>
                </a:ext>
              </a:extLst>
            </p:cNvPr>
            <p:cNvSpPr/>
            <p:nvPr/>
          </p:nvSpPr>
          <p:spPr>
            <a:xfrm>
              <a:off x="2710656" y="1171"/>
              <a:ext cx="2706687" cy="2706687"/>
            </a:xfrm>
            <a:prstGeom prst="upArrow">
              <a:avLst>
                <a:gd name="adj1" fmla="val 50000"/>
                <a:gd name="adj2" fmla="val 35000"/>
              </a:avLst>
            </a:prstGeom>
            <a:solidFill>
              <a:srgbClr val="0070C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Arrow: Up 4">
              <a:extLst>
                <a:ext uri="{FF2B5EF4-FFF2-40B4-BE49-F238E27FC236}">
                  <a16:creationId xmlns:a16="http://schemas.microsoft.com/office/drawing/2014/main" id="{F908EC3C-1F91-4527-AF50-C55163CB3519}"/>
                </a:ext>
              </a:extLst>
            </p:cNvPr>
            <p:cNvSpPr txBox="1"/>
            <p:nvPr/>
          </p:nvSpPr>
          <p:spPr>
            <a:xfrm rot="5400000">
              <a:off x="3157938" y="466906"/>
              <a:ext cx="1812110" cy="217225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1400" dirty="0"/>
                <a:t>2nd</a:t>
              </a:r>
              <a:endParaRPr lang="en-US" sz="1400" kern="1200" dirty="0"/>
            </a:p>
          </p:txBody>
        </p:sp>
      </p:grpSp>
      <p:grpSp>
        <p:nvGrpSpPr>
          <p:cNvPr id="18" name="Group 17">
            <a:extLst>
              <a:ext uri="{FF2B5EF4-FFF2-40B4-BE49-F238E27FC236}">
                <a16:creationId xmlns:a16="http://schemas.microsoft.com/office/drawing/2014/main" id="{F5A06E02-D15B-44B5-980D-7412A5E29D21}"/>
              </a:ext>
            </a:extLst>
          </p:cNvPr>
          <p:cNvGrpSpPr/>
          <p:nvPr/>
        </p:nvGrpSpPr>
        <p:grpSpPr>
          <a:xfrm rot="5400000">
            <a:off x="658256" y="3456842"/>
            <a:ext cx="631598" cy="1435922"/>
            <a:chOff x="2710656" y="1171"/>
            <a:chExt cx="2706687" cy="2706687"/>
          </a:xfrm>
        </p:grpSpPr>
        <p:sp>
          <p:nvSpPr>
            <p:cNvPr id="19" name="Arrow: Up 18">
              <a:extLst>
                <a:ext uri="{FF2B5EF4-FFF2-40B4-BE49-F238E27FC236}">
                  <a16:creationId xmlns:a16="http://schemas.microsoft.com/office/drawing/2014/main" id="{B4A9D3E2-C23B-4FC4-B098-6D6636538069}"/>
                </a:ext>
              </a:extLst>
            </p:cNvPr>
            <p:cNvSpPr/>
            <p:nvPr/>
          </p:nvSpPr>
          <p:spPr>
            <a:xfrm>
              <a:off x="2710656" y="1171"/>
              <a:ext cx="2706687" cy="2706687"/>
            </a:xfrm>
            <a:prstGeom prst="upArrow">
              <a:avLst>
                <a:gd name="adj1" fmla="val 50000"/>
                <a:gd name="adj2" fmla="val 35000"/>
              </a:avLst>
            </a:prstGeom>
            <a:solidFill>
              <a:srgbClr val="0070C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0" name="Arrow: Up 4">
              <a:extLst>
                <a:ext uri="{FF2B5EF4-FFF2-40B4-BE49-F238E27FC236}">
                  <a16:creationId xmlns:a16="http://schemas.microsoft.com/office/drawing/2014/main" id="{3B11E024-FD97-491C-ADA2-2DBFD198782F}"/>
                </a:ext>
              </a:extLst>
            </p:cNvPr>
            <p:cNvSpPr txBox="1"/>
            <p:nvPr/>
          </p:nvSpPr>
          <p:spPr>
            <a:xfrm rot="16200000">
              <a:off x="3157940" y="466907"/>
              <a:ext cx="1812110" cy="2172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1400" dirty="0"/>
                <a:t>3rd</a:t>
              </a:r>
              <a:endParaRPr lang="en-US" sz="1400" kern="1200" dirty="0"/>
            </a:p>
          </p:txBody>
        </p:sp>
      </p:grpSp>
    </p:spTree>
    <p:extLst>
      <p:ext uri="{BB962C8B-B14F-4D97-AF65-F5344CB8AC3E}">
        <p14:creationId xmlns:p14="http://schemas.microsoft.com/office/powerpoint/2010/main" val="5799061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14FFF8F-F73D-4CF4-90D8-E9F1F6A3DE21}"/>
              </a:ext>
            </a:extLst>
          </p:cNvPr>
          <p:cNvSpPr txBox="1">
            <a:spLocks/>
          </p:cNvSpPr>
          <p:nvPr/>
        </p:nvSpPr>
        <p:spPr>
          <a:xfrm>
            <a:off x="1593130" y="244152"/>
            <a:ext cx="9976829" cy="981334"/>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33"/>
              </a:spcBef>
              <a:buNone/>
            </a:pPr>
            <a:r>
              <a:rPr lang="en-US" sz="3600" dirty="0"/>
              <a:t>Scoring </a:t>
            </a:r>
            <a:endParaRPr lang="en-US" dirty="0">
              <a:solidFill>
                <a:srgbClr val="000000"/>
              </a:solidFill>
            </a:endParaRPr>
          </a:p>
        </p:txBody>
      </p:sp>
      <p:pic>
        <p:nvPicPr>
          <p:cNvPr id="3" name="Picture 2">
            <a:extLst>
              <a:ext uri="{FF2B5EF4-FFF2-40B4-BE49-F238E27FC236}">
                <a16:creationId xmlns:a16="http://schemas.microsoft.com/office/drawing/2014/main" id="{41DF2AC7-0150-4DE5-A2A0-20D00A48F7E5}"/>
              </a:ext>
            </a:extLst>
          </p:cNvPr>
          <p:cNvPicPr>
            <a:picLocks noChangeAspect="1"/>
          </p:cNvPicPr>
          <p:nvPr/>
        </p:nvPicPr>
        <p:blipFill>
          <a:blip r:embed="rId2"/>
          <a:stretch>
            <a:fillRect/>
          </a:stretch>
        </p:blipFill>
        <p:spPr>
          <a:xfrm>
            <a:off x="1760706" y="1079824"/>
            <a:ext cx="9435830" cy="4951326"/>
          </a:xfrm>
          <a:prstGeom prst="rect">
            <a:avLst/>
          </a:prstGeom>
        </p:spPr>
      </p:pic>
      <p:sp>
        <p:nvSpPr>
          <p:cNvPr id="11" name="Arrow: Up 10">
            <a:extLst>
              <a:ext uri="{FF2B5EF4-FFF2-40B4-BE49-F238E27FC236}">
                <a16:creationId xmlns:a16="http://schemas.microsoft.com/office/drawing/2014/main" id="{2C67E067-55ED-429B-B44D-469BA090123A}"/>
              </a:ext>
            </a:extLst>
          </p:cNvPr>
          <p:cNvSpPr/>
          <p:nvPr/>
        </p:nvSpPr>
        <p:spPr>
          <a:xfrm rot="5400000">
            <a:off x="6426826" y="4651539"/>
            <a:ext cx="478898" cy="1435922"/>
          </a:xfrm>
          <a:prstGeom prst="upArrow">
            <a:avLst>
              <a:gd name="adj1" fmla="val 50000"/>
              <a:gd name="adj2" fmla="val 35000"/>
            </a:avLst>
          </a:prstGeom>
          <a:solidFill>
            <a:srgbClr val="0070C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Arrow: Up 12">
            <a:extLst>
              <a:ext uri="{FF2B5EF4-FFF2-40B4-BE49-F238E27FC236}">
                <a16:creationId xmlns:a16="http://schemas.microsoft.com/office/drawing/2014/main" id="{8AB1E1B2-23F0-4494-A94E-34B807BE5CF3}"/>
              </a:ext>
            </a:extLst>
          </p:cNvPr>
          <p:cNvSpPr/>
          <p:nvPr/>
        </p:nvSpPr>
        <p:spPr>
          <a:xfrm rot="16200000">
            <a:off x="10056146" y="3869114"/>
            <a:ext cx="478898" cy="1435922"/>
          </a:xfrm>
          <a:prstGeom prst="upArrow">
            <a:avLst>
              <a:gd name="adj1" fmla="val 50000"/>
              <a:gd name="adj2" fmla="val 35000"/>
            </a:avLst>
          </a:prstGeom>
          <a:solidFill>
            <a:srgbClr val="0070C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5031527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14FFF8F-F73D-4CF4-90D8-E9F1F6A3DE21}"/>
              </a:ext>
            </a:extLst>
          </p:cNvPr>
          <p:cNvSpPr txBox="1">
            <a:spLocks/>
          </p:cNvSpPr>
          <p:nvPr/>
        </p:nvSpPr>
        <p:spPr>
          <a:xfrm>
            <a:off x="1593130" y="244152"/>
            <a:ext cx="9976829" cy="981334"/>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33"/>
              </a:spcBef>
              <a:buNone/>
            </a:pPr>
            <a:r>
              <a:rPr lang="en-US" sz="3600" dirty="0"/>
              <a:t>Scoring </a:t>
            </a:r>
            <a:endParaRPr lang="en-US" dirty="0">
              <a:solidFill>
                <a:srgbClr val="000000"/>
              </a:solidFill>
            </a:endParaRPr>
          </a:p>
        </p:txBody>
      </p:sp>
      <p:pic>
        <p:nvPicPr>
          <p:cNvPr id="2" name="Picture 1">
            <a:extLst>
              <a:ext uri="{FF2B5EF4-FFF2-40B4-BE49-F238E27FC236}">
                <a16:creationId xmlns:a16="http://schemas.microsoft.com/office/drawing/2014/main" id="{6395145D-DCA6-4EB5-AB00-2D3F765A51F1}"/>
              </a:ext>
            </a:extLst>
          </p:cNvPr>
          <p:cNvPicPr>
            <a:picLocks noChangeAspect="1"/>
          </p:cNvPicPr>
          <p:nvPr/>
        </p:nvPicPr>
        <p:blipFill>
          <a:blip r:embed="rId2"/>
          <a:stretch>
            <a:fillRect/>
          </a:stretch>
        </p:blipFill>
        <p:spPr>
          <a:xfrm>
            <a:off x="2128485" y="1006556"/>
            <a:ext cx="8931864" cy="5335878"/>
          </a:xfrm>
          <a:prstGeom prst="rect">
            <a:avLst/>
          </a:prstGeom>
        </p:spPr>
      </p:pic>
    </p:spTree>
    <p:extLst>
      <p:ext uri="{BB962C8B-B14F-4D97-AF65-F5344CB8AC3E}">
        <p14:creationId xmlns:p14="http://schemas.microsoft.com/office/powerpoint/2010/main" val="3890083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14FFF8F-F73D-4CF4-90D8-E9F1F6A3DE21}"/>
              </a:ext>
            </a:extLst>
          </p:cNvPr>
          <p:cNvSpPr txBox="1">
            <a:spLocks/>
          </p:cNvSpPr>
          <p:nvPr/>
        </p:nvSpPr>
        <p:spPr>
          <a:xfrm>
            <a:off x="1593130" y="244152"/>
            <a:ext cx="9976829" cy="981334"/>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33"/>
              </a:spcBef>
              <a:buNone/>
            </a:pPr>
            <a:r>
              <a:rPr lang="en-US" sz="3600" dirty="0"/>
              <a:t>Scoring </a:t>
            </a:r>
            <a:endParaRPr lang="en-US" dirty="0">
              <a:solidFill>
                <a:srgbClr val="000000"/>
              </a:solidFill>
            </a:endParaRPr>
          </a:p>
        </p:txBody>
      </p:sp>
      <p:pic>
        <p:nvPicPr>
          <p:cNvPr id="3" name="Picture 2">
            <a:extLst>
              <a:ext uri="{FF2B5EF4-FFF2-40B4-BE49-F238E27FC236}">
                <a16:creationId xmlns:a16="http://schemas.microsoft.com/office/drawing/2014/main" id="{0FE8A34D-6E36-4599-A63B-1711FD10D8CB}"/>
              </a:ext>
            </a:extLst>
          </p:cNvPr>
          <p:cNvPicPr>
            <a:picLocks noChangeAspect="1"/>
          </p:cNvPicPr>
          <p:nvPr/>
        </p:nvPicPr>
        <p:blipFill>
          <a:blip r:embed="rId2"/>
          <a:stretch>
            <a:fillRect/>
          </a:stretch>
        </p:blipFill>
        <p:spPr>
          <a:xfrm>
            <a:off x="2762054" y="1000187"/>
            <a:ext cx="7173799" cy="5400612"/>
          </a:xfrm>
          <a:prstGeom prst="rect">
            <a:avLst/>
          </a:prstGeom>
        </p:spPr>
      </p:pic>
    </p:spTree>
    <p:extLst>
      <p:ext uri="{BB962C8B-B14F-4D97-AF65-F5344CB8AC3E}">
        <p14:creationId xmlns:p14="http://schemas.microsoft.com/office/powerpoint/2010/main" val="40541830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14FFF8F-F73D-4CF4-90D8-E9F1F6A3DE21}"/>
              </a:ext>
            </a:extLst>
          </p:cNvPr>
          <p:cNvSpPr txBox="1">
            <a:spLocks/>
          </p:cNvSpPr>
          <p:nvPr/>
        </p:nvSpPr>
        <p:spPr>
          <a:xfrm>
            <a:off x="1282046" y="55615"/>
            <a:ext cx="9976829" cy="138668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33"/>
              </a:spcBef>
              <a:buNone/>
            </a:pPr>
            <a:r>
              <a:rPr lang="en-US" sz="3600" dirty="0"/>
              <a:t>Scoring</a:t>
            </a:r>
            <a:endParaRPr lang="en-US" dirty="0">
              <a:solidFill>
                <a:srgbClr val="000000"/>
              </a:solidFill>
            </a:endParaRPr>
          </a:p>
          <a:p>
            <a:pPr lvl="1">
              <a:spcBef>
                <a:spcPts val="633"/>
              </a:spcBef>
            </a:pPr>
            <a:r>
              <a:rPr lang="en-US" dirty="0">
                <a:solidFill>
                  <a:srgbClr val="000000"/>
                </a:solidFill>
              </a:rPr>
              <a:t>Optional to fill out</a:t>
            </a:r>
          </a:p>
          <a:p>
            <a:pPr lvl="1">
              <a:spcBef>
                <a:spcPts val="633"/>
              </a:spcBef>
            </a:pPr>
            <a:endParaRPr lang="en-US" dirty="0">
              <a:solidFill>
                <a:srgbClr val="000000"/>
              </a:solidFill>
            </a:endParaRPr>
          </a:p>
          <a:p>
            <a:endParaRPr lang="en-US" dirty="0"/>
          </a:p>
        </p:txBody>
      </p:sp>
      <p:pic>
        <p:nvPicPr>
          <p:cNvPr id="2" name="Picture 1">
            <a:extLst>
              <a:ext uri="{FF2B5EF4-FFF2-40B4-BE49-F238E27FC236}">
                <a16:creationId xmlns:a16="http://schemas.microsoft.com/office/drawing/2014/main" id="{77B2BFC8-ECCA-42B4-8497-FB1D74B0BA9F}"/>
              </a:ext>
            </a:extLst>
          </p:cNvPr>
          <p:cNvPicPr>
            <a:picLocks noChangeAspect="1"/>
          </p:cNvPicPr>
          <p:nvPr/>
        </p:nvPicPr>
        <p:blipFill>
          <a:blip r:embed="rId2"/>
          <a:stretch>
            <a:fillRect/>
          </a:stretch>
        </p:blipFill>
        <p:spPr>
          <a:xfrm>
            <a:off x="2337847" y="1206230"/>
            <a:ext cx="8771140" cy="5407619"/>
          </a:xfrm>
          <a:prstGeom prst="rect">
            <a:avLst/>
          </a:prstGeom>
        </p:spPr>
      </p:pic>
      <p:sp>
        <p:nvSpPr>
          <p:cNvPr id="5" name="Arrow: Up 4">
            <a:extLst>
              <a:ext uri="{FF2B5EF4-FFF2-40B4-BE49-F238E27FC236}">
                <a16:creationId xmlns:a16="http://schemas.microsoft.com/office/drawing/2014/main" id="{A96F8AA3-0064-4867-9727-B3F077ABFC59}"/>
              </a:ext>
            </a:extLst>
          </p:cNvPr>
          <p:cNvSpPr/>
          <p:nvPr/>
        </p:nvSpPr>
        <p:spPr>
          <a:xfrm rot="5400000">
            <a:off x="1468327" y="5537658"/>
            <a:ext cx="478898" cy="1435922"/>
          </a:xfrm>
          <a:prstGeom prst="upArrow">
            <a:avLst>
              <a:gd name="adj1" fmla="val 50000"/>
              <a:gd name="adj2" fmla="val 35000"/>
            </a:avLst>
          </a:prstGeom>
          <a:solidFill>
            <a:srgbClr val="0070C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9149150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14FFF8F-F73D-4CF4-90D8-E9F1F6A3DE21}"/>
              </a:ext>
            </a:extLst>
          </p:cNvPr>
          <p:cNvSpPr txBox="1">
            <a:spLocks/>
          </p:cNvSpPr>
          <p:nvPr/>
        </p:nvSpPr>
        <p:spPr>
          <a:xfrm>
            <a:off x="1282046" y="55615"/>
            <a:ext cx="9976829" cy="97190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33"/>
              </a:spcBef>
              <a:buNone/>
            </a:pPr>
            <a:r>
              <a:rPr lang="en-US" sz="3600" dirty="0"/>
              <a:t>Scoring</a:t>
            </a:r>
            <a:endParaRPr lang="en-US" dirty="0">
              <a:solidFill>
                <a:srgbClr val="000000"/>
              </a:solidFill>
            </a:endParaRPr>
          </a:p>
          <a:p>
            <a:pPr lvl="1">
              <a:spcBef>
                <a:spcPts val="633"/>
              </a:spcBef>
            </a:pPr>
            <a:endParaRPr lang="en-US" dirty="0">
              <a:solidFill>
                <a:srgbClr val="000000"/>
              </a:solidFill>
            </a:endParaRPr>
          </a:p>
          <a:p>
            <a:endParaRPr lang="en-US" dirty="0"/>
          </a:p>
        </p:txBody>
      </p:sp>
      <p:pic>
        <p:nvPicPr>
          <p:cNvPr id="4" name="Picture 3">
            <a:extLst>
              <a:ext uri="{FF2B5EF4-FFF2-40B4-BE49-F238E27FC236}">
                <a16:creationId xmlns:a16="http://schemas.microsoft.com/office/drawing/2014/main" id="{13D7626F-AA42-4497-9293-835DFFABDEF5}"/>
              </a:ext>
            </a:extLst>
          </p:cNvPr>
          <p:cNvPicPr>
            <a:picLocks noChangeAspect="1"/>
          </p:cNvPicPr>
          <p:nvPr/>
        </p:nvPicPr>
        <p:blipFill>
          <a:blip r:embed="rId2"/>
          <a:stretch>
            <a:fillRect/>
          </a:stretch>
        </p:blipFill>
        <p:spPr>
          <a:xfrm>
            <a:off x="2737424" y="1196503"/>
            <a:ext cx="8400747" cy="5107020"/>
          </a:xfrm>
          <a:prstGeom prst="rect">
            <a:avLst/>
          </a:prstGeom>
        </p:spPr>
      </p:pic>
      <p:sp>
        <p:nvSpPr>
          <p:cNvPr id="9" name="Arrow: Up 8">
            <a:extLst>
              <a:ext uri="{FF2B5EF4-FFF2-40B4-BE49-F238E27FC236}">
                <a16:creationId xmlns:a16="http://schemas.microsoft.com/office/drawing/2014/main" id="{27BD6C79-E4BF-4B63-AF62-AB5E4A2EA43F}"/>
              </a:ext>
            </a:extLst>
          </p:cNvPr>
          <p:cNvSpPr/>
          <p:nvPr/>
        </p:nvSpPr>
        <p:spPr>
          <a:xfrm rot="5400000">
            <a:off x="1895775" y="3784273"/>
            <a:ext cx="478898" cy="1435922"/>
          </a:xfrm>
          <a:prstGeom prst="upArrow">
            <a:avLst>
              <a:gd name="adj1" fmla="val 50000"/>
              <a:gd name="adj2" fmla="val 35000"/>
            </a:avLst>
          </a:prstGeom>
          <a:solidFill>
            <a:srgbClr val="0070C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Arrow: Up 9">
            <a:extLst>
              <a:ext uri="{FF2B5EF4-FFF2-40B4-BE49-F238E27FC236}">
                <a16:creationId xmlns:a16="http://schemas.microsoft.com/office/drawing/2014/main" id="{12D77649-00DF-47FA-84B5-B5F1E06BF42C}"/>
              </a:ext>
            </a:extLst>
          </p:cNvPr>
          <p:cNvSpPr/>
          <p:nvPr/>
        </p:nvSpPr>
        <p:spPr>
          <a:xfrm rot="5400000">
            <a:off x="1895775" y="4943536"/>
            <a:ext cx="478898" cy="1435922"/>
          </a:xfrm>
          <a:prstGeom prst="upArrow">
            <a:avLst>
              <a:gd name="adj1" fmla="val 50000"/>
              <a:gd name="adj2" fmla="val 35000"/>
            </a:avLst>
          </a:prstGeom>
          <a:solidFill>
            <a:srgbClr val="0070C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1167666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77CA-DFCC-46A0-8A27-74388274A249}"/>
              </a:ext>
            </a:extLst>
          </p:cNvPr>
          <p:cNvSpPr txBox="1">
            <a:spLocks/>
          </p:cNvSpPr>
          <p:nvPr/>
        </p:nvSpPr>
        <p:spPr>
          <a:xfrm>
            <a:off x="3373062" y="1864865"/>
            <a:ext cx="8131550" cy="2262781"/>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5400"/>
              <a:t>Wrap-Up</a:t>
            </a:r>
          </a:p>
        </p:txBody>
      </p:sp>
    </p:spTree>
    <p:extLst>
      <p:ext uri="{BB962C8B-B14F-4D97-AF65-F5344CB8AC3E}">
        <p14:creationId xmlns:p14="http://schemas.microsoft.com/office/powerpoint/2010/main" val="371517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7032FF-F906-4F44-B34A-F559EB59D5EA}"/>
              </a:ext>
            </a:extLst>
          </p:cNvPr>
          <p:cNvSpPr txBox="1">
            <a:spLocks/>
          </p:cNvSpPr>
          <p:nvPr/>
        </p:nvSpPr>
        <p:spPr>
          <a:xfrm>
            <a:off x="914400" y="2595716"/>
            <a:ext cx="10363200" cy="23376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BIE Alternate Science </a:t>
            </a:r>
          </a:p>
        </p:txBody>
      </p:sp>
    </p:spTree>
    <p:extLst>
      <p:ext uri="{BB962C8B-B14F-4D97-AF65-F5344CB8AC3E}">
        <p14:creationId xmlns:p14="http://schemas.microsoft.com/office/powerpoint/2010/main" val="3631344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Notes</a:t>
            </a:r>
          </a:p>
        </p:txBody>
      </p:sp>
      <p:sp>
        <p:nvSpPr>
          <p:cNvPr id="5" name="Content Placeholder 4"/>
          <p:cNvSpPr>
            <a:spLocks noGrp="1"/>
          </p:cNvSpPr>
          <p:nvPr>
            <p:ph idx="1"/>
          </p:nvPr>
        </p:nvSpPr>
        <p:spPr>
          <a:xfrm>
            <a:off x="2906336" y="1267658"/>
            <a:ext cx="8915400" cy="5118356"/>
          </a:xfrm>
        </p:spPr>
        <p:txBody>
          <a:bodyPr vert="horz" lIns="91440" tIns="45720" rIns="91440" bIns="45720" rtlCol="0" anchor="t">
            <a:normAutofit/>
          </a:bodyPr>
          <a:lstStyle/>
          <a:p>
            <a:r>
              <a:rPr lang="en-US" dirty="0"/>
              <a:t>All parts of Science are read to the student</a:t>
            </a:r>
          </a:p>
          <a:p>
            <a:pPr lvl="1"/>
            <a:r>
              <a:rPr lang="en-US" dirty="0"/>
              <a:t>Answer options can be accommodated for the student’s needs</a:t>
            </a:r>
          </a:p>
          <a:p>
            <a:pPr lvl="1"/>
            <a:r>
              <a:rPr lang="en-US" dirty="0"/>
              <a:t>Must remain in the same order </a:t>
            </a:r>
          </a:p>
          <a:p>
            <a:pPr lvl="1"/>
            <a:r>
              <a:rPr lang="en-US" dirty="0"/>
              <a:t>Cannot rephrase or use other words to describe them</a:t>
            </a:r>
          </a:p>
          <a:p>
            <a:r>
              <a:rPr lang="en-US" dirty="0"/>
              <a:t>Personal lexicon is allowed on Science</a:t>
            </a:r>
          </a:p>
          <a:p>
            <a:r>
              <a:rPr lang="en-US" dirty="0"/>
              <a:t>Paraprofessionals cannot give any portion of the assessment</a:t>
            </a:r>
          </a:p>
          <a:p>
            <a:pPr lvl="1"/>
            <a:r>
              <a:rPr lang="en-US" dirty="0"/>
              <a:t>May be in the room as support</a:t>
            </a:r>
          </a:p>
          <a:p>
            <a:r>
              <a:rPr lang="en-US" dirty="0">
                <a:ea typeface="+mn-lt"/>
                <a:cs typeface="+mn-lt"/>
              </a:rPr>
              <a:t>BIE Alternate Science  Monitoring</a:t>
            </a:r>
          </a:p>
          <a:p>
            <a:pPr lvl="1"/>
            <a:r>
              <a:rPr lang="en-US" dirty="0">
                <a:ea typeface="+mn-lt"/>
                <a:cs typeface="+mn-lt"/>
              </a:rPr>
              <a:t>Used for training purposes</a:t>
            </a:r>
          </a:p>
        </p:txBody>
      </p:sp>
    </p:spTree>
    <p:extLst>
      <p:ext uri="{BB962C8B-B14F-4D97-AF65-F5344CB8AC3E}">
        <p14:creationId xmlns:p14="http://schemas.microsoft.com/office/powerpoint/2010/main" val="1330139381"/>
      </p:ext>
    </p:extLst>
  </p:cSld>
  <p:clrMapOvr>
    <a:masterClrMapping/>
  </p:clrMapOvr>
  <mc:AlternateContent xmlns:mc="http://schemas.openxmlformats.org/markup-compatibility/2006" xmlns:p14="http://schemas.microsoft.com/office/powerpoint/2010/main">
    <mc:Choice Requires="p14">
      <p:transition spd="slow" p14:dur="2000" advTm="87661"/>
    </mc:Choice>
    <mc:Fallback xmlns="">
      <p:transition spd="slow" advTm="87661"/>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4033-8461-483A-AA13-A7CA6A3DC644}"/>
              </a:ext>
            </a:extLst>
          </p:cNvPr>
          <p:cNvSpPr>
            <a:spLocks noGrp="1"/>
          </p:cNvSpPr>
          <p:nvPr>
            <p:ph type="title"/>
          </p:nvPr>
        </p:nvSpPr>
        <p:spPr>
          <a:xfrm>
            <a:off x="3373062" y="1864865"/>
            <a:ext cx="8131550" cy="2262781"/>
          </a:xfrm>
        </p:spPr>
        <p:txBody>
          <a:bodyPr vert="horz" lIns="91440" tIns="45720" rIns="91440" bIns="45720" rtlCol="0" anchor="b">
            <a:normAutofit/>
          </a:bodyPr>
          <a:lstStyle/>
          <a:p>
            <a:r>
              <a:rPr lang="en-US" sz="5400" dirty="0"/>
              <a:t>Pearson Resources</a:t>
            </a:r>
            <a:br>
              <a:rPr lang="en-US" sz="5400" dirty="0"/>
            </a:br>
            <a:endParaRPr lang="en-US" sz="5400" dirty="0"/>
          </a:p>
        </p:txBody>
      </p:sp>
    </p:spTree>
    <p:extLst>
      <p:ext uri="{BB962C8B-B14F-4D97-AF65-F5344CB8AC3E}">
        <p14:creationId xmlns:p14="http://schemas.microsoft.com/office/powerpoint/2010/main" val="32493228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168321-9856-4D1F-85F5-7D2376C1B9A1}"/>
              </a:ext>
            </a:extLst>
          </p:cNvPr>
          <p:cNvSpPr/>
          <p:nvPr/>
        </p:nvSpPr>
        <p:spPr>
          <a:xfrm>
            <a:off x="952661" y="32567"/>
            <a:ext cx="5821515" cy="769441"/>
          </a:xfrm>
          <a:prstGeom prst="rect">
            <a:avLst/>
          </a:prstGeom>
        </p:spPr>
        <p:txBody>
          <a:bodyPr wrap="square" lIns="91440" tIns="45720" rIns="91440" bIns="45720" anchor="t">
            <a:spAutoFit/>
          </a:bodyPr>
          <a:lstStyle/>
          <a:p>
            <a:r>
              <a:rPr lang="en-US" sz="4400" dirty="0"/>
              <a:t>Pearson Resources</a:t>
            </a:r>
          </a:p>
        </p:txBody>
      </p:sp>
      <p:pic>
        <p:nvPicPr>
          <p:cNvPr id="2" name="Picture 2" descr="Graphical user interface, text, chat or text message&#10;&#10;Description automatically generated">
            <a:extLst>
              <a:ext uri="{FF2B5EF4-FFF2-40B4-BE49-F238E27FC236}">
                <a16:creationId xmlns:a16="http://schemas.microsoft.com/office/drawing/2014/main" id="{C9FD0006-BAC7-4B66-9E89-A76B1406F044}"/>
              </a:ext>
            </a:extLst>
          </p:cNvPr>
          <p:cNvPicPr>
            <a:picLocks noChangeAspect="1"/>
          </p:cNvPicPr>
          <p:nvPr/>
        </p:nvPicPr>
        <p:blipFill>
          <a:blip r:embed="rId2"/>
          <a:stretch>
            <a:fillRect/>
          </a:stretch>
        </p:blipFill>
        <p:spPr>
          <a:xfrm>
            <a:off x="1181100" y="1533525"/>
            <a:ext cx="2381250" cy="3543300"/>
          </a:xfrm>
          <a:prstGeom prst="rect">
            <a:avLst/>
          </a:prstGeom>
        </p:spPr>
      </p:pic>
      <p:pic>
        <p:nvPicPr>
          <p:cNvPr id="3" name="Picture 3" descr="Graphical user interface, application&#10;&#10;Description automatically generated">
            <a:extLst>
              <a:ext uri="{FF2B5EF4-FFF2-40B4-BE49-F238E27FC236}">
                <a16:creationId xmlns:a16="http://schemas.microsoft.com/office/drawing/2014/main" id="{1D7617AA-ACC9-4AC2-8DF9-6D7F2DAE62D2}"/>
              </a:ext>
            </a:extLst>
          </p:cNvPr>
          <p:cNvPicPr>
            <a:picLocks noChangeAspect="1"/>
          </p:cNvPicPr>
          <p:nvPr/>
        </p:nvPicPr>
        <p:blipFill>
          <a:blip r:embed="rId3"/>
          <a:stretch>
            <a:fillRect/>
          </a:stretch>
        </p:blipFill>
        <p:spPr>
          <a:xfrm>
            <a:off x="3714750" y="1504950"/>
            <a:ext cx="2381250" cy="3600450"/>
          </a:xfrm>
          <a:prstGeom prst="rect">
            <a:avLst/>
          </a:prstGeom>
        </p:spPr>
      </p:pic>
      <p:sp>
        <p:nvSpPr>
          <p:cNvPr id="6" name="Rectangle: Rounded Corners 5">
            <a:extLst>
              <a:ext uri="{FF2B5EF4-FFF2-40B4-BE49-F238E27FC236}">
                <a16:creationId xmlns:a16="http://schemas.microsoft.com/office/drawing/2014/main" id="{45CD61B5-FC30-42EF-9F07-9BF2D79C5815}"/>
              </a:ext>
            </a:extLst>
          </p:cNvPr>
          <p:cNvSpPr/>
          <p:nvPr/>
        </p:nvSpPr>
        <p:spPr>
          <a:xfrm>
            <a:off x="6774176" y="2208539"/>
            <a:ext cx="4815179" cy="53203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dirty="0">
                <a:solidFill>
                  <a:schemeClr val="tx1"/>
                </a:solidFill>
              </a:rPr>
              <a:t>bie.mypearsonsupport.</a:t>
            </a:r>
            <a:r>
              <a:rPr lang="en-US" dirty="0">
                <a:solidFill>
                  <a:schemeClr val="tx1"/>
                </a:solidFill>
              </a:rPr>
              <a:t>com/</a:t>
            </a:r>
            <a:r>
              <a:rPr lang="en-US" dirty="0" err="1">
                <a:solidFill>
                  <a:schemeClr val="tx1"/>
                </a:solidFill>
              </a:rPr>
              <a:t>altScience</a:t>
            </a:r>
            <a:r>
              <a:rPr lang="en-US" dirty="0">
                <a:solidFill>
                  <a:schemeClr val="tx1"/>
                </a:solidFill>
              </a:rPr>
              <a:t>/</a:t>
            </a:r>
            <a:endParaRPr lang="en-US" sz="1800" dirty="0">
              <a:solidFill>
                <a:schemeClr val="tx1"/>
              </a:solidFill>
            </a:endParaRPr>
          </a:p>
          <a:p>
            <a:pPr algn="ctr"/>
            <a:endParaRPr lang="en-US" sz="2400" dirty="0">
              <a:solidFill>
                <a:schemeClr val="bg2"/>
              </a:solidFill>
            </a:endParaRPr>
          </a:p>
        </p:txBody>
      </p:sp>
      <p:pic>
        <p:nvPicPr>
          <p:cNvPr id="4" name="Picture 3">
            <a:extLst>
              <a:ext uri="{FF2B5EF4-FFF2-40B4-BE49-F238E27FC236}">
                <a16:creationId xmlns:a16="http://schemas.microsoft.com/office/drawing/2014/main" id="{04453933-FD5E-4586-A537-80C95D14C75D}"/>
              </a:ext>
            </a:extLst>
          </p:cNvPr>
          <p:cNvPicPr>
            <a:picLocks noChangeAspect="1"/>
          </p:cNvPicPr>
          <p:nvPr/>
        </p:nvPicPr>
        <p:blipFill>
          <a:blip r:embed="rId4"/>
          <a:stretch>
            <a:fillRect/>
          </a:stretch>
        </p:blipFill>
        <p:spPr>
          <a:xfrm>
            <a:off x="7063273" y="3257550"/>
            <a:ext cx="4467861" cy="2780564"/>
          </a:xfrm>
          <a:prstGeom prst="rect">
            <a:avLst/>
          </a:prstGeom>
        </p:spPr>
      </p:pic>
    </p:spTree>
    <p:extLst>
      <p:ext uri="{BB962C8B-B14F-4D97-AF65-F5344CB8AC3E}">
        <p14:creationId xmlns:p14="http://schemas.microsoft.com/office/powerpoint/2010/main" val="11918462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407294"/>
            <a:ext cx="8911687" cy="1280890"/>
          </a:xfrm>
        </p:spPr>
        <p:txBody>
          <a:bodyPr>
            <a:normAutofit/>
          </a:bodyPr>
          <a:lstStyle/>
          <a:p>
            <a:r>
              <a:rPr lang="en-US" dirty="0">
                <a:solidFill>
                  <a:schemeClr val="tx1"/>
                </a:solidFill>
              </a:rPr>
              <a:t>BIE Contacts</a:t>
            </a:r>
          </a:p>
        </p:txBody>
      </p:sp>
      <p:sp>
        <p:nvSpPr>
          <p:cNvPr id="7" name="Content Placeholder 3">
            <a:extLst>
              <a:ext uri="{FF2B5EF4-FFF2-40B4-BE49-F238E27FC236}">
                <a16:creationId xmlns:a16="http://schemas.microsoft.com/office/drawing/2014/main" id="{3379AABC-3C3E-4619-B5E3-A8AC87474944}"/>
              </a:ext>
            </a:extLst>
          </p:cNvPr>
          <p:cNvSpPr>
            <a:spLocks noGrp="1"/>
          </p:cNvSpPr>
          <p:nvPr>
            <p:ph sz="half" idx="1"/>
          </p:nvPr>
        </p:nvSpPr>
        <p:spPr>
          <a:xfrm>
            <a:off x="2163551" y="1366887"/>
            <a:ext cx="8915400" cy="4996038"/>
          </a:xfrm>
        </p:spPr>
        <p:txBody>
          <a:bodyPr>
            <a:normAutofit/>
          </a:bodyPr>
          <a:lstStyle/>
          <a:p>
            <a:r>
              <a:rPr lang="en-US" dirty="0">
                <a:ea typeface="+mn-lt"/>
                <a:cs typeface="+mn-lt"/>
              </a:rPr>
              <a:t>For General Questions related to the Alternate Science Assessment:</a:t>
            </a:r>
          </a:p>
          <a:p>
            <a:pPr lvl="1"/>
            <a:r>
              <a:rPr lang="en-US" dirty="0">
                <a:ea typeface="+mn-lt"/>
                <a:cs typeface="+mn-lt"/>
              </a:rPr>
              <a:t>Aurelia Shorty, Education Specialist in ADD Navajo, </a:t>
            </a:r>
            <a:r>
              <a:rPr lang="en-US" u="sng" dirty="0">
                <a:solidFill>
                  <a:schemeClr val="accent1"/>
                </a:solidFill>
                <a:ea typeface="+mn-lt"/>
                <a:cs typeface="+mn-lt"/>
              </a:rPr>
              <a:t>Aurelia.Shorty@bie.edu</a:t>
            </a:r>
          </a:p>
          <a:p>
            <a:pPr lvl="1"/>
            <a:r>
              <a:rPr lang="en-US" dirty="0">
                <a:ea typeface="+mn-lt"/>
                <a:cs typeface="+mn-lt"/>
              </a:rPr>
              <a:t>Dr. Maureen Lesky, Program Analyst, </a:t>
            </a:r>
            <a:r>
              <a:rPr lang="fi-FI" u="sng" dirty="0">
                <a:solidFill>
                  <a:schemeClr val="accent1"/>
                </a:solidFill>
                <a:ea typeface="+mn-lt"/>
                <a:cs typeface="+mn-lt"/>
              </a:rPr>
              <a:t>Maureen.Lesky@bie.edu</a:t>
            </a:r>
            <a:endParaRPr lang="en-US" u="sng" dirty="0">
              <a:solidFill>
                <a:schemeClr val="accent1"/>
              </a:solidFill>
              <a:ea typeface="+mn-lt"/>
              <a:cs typeface="+mn-lt"/>
            </a:endParaRPr>
          </a:p>
          <a:p>
            <a:pPr lvl="1"/>
            <a:endParaRPr lang="en-US" dirty="0">
              <a:ea typeface="+mn-lt"/>
              <a:cs typeface="+mn-lt"/>
            </a:endParaRPr>
          </a:p>
          <a:p>
            <a:r>
              <a:rPr lang="en-US" dirty="0">
                <a:ea typeface="+mn-lt"/>
                <a:cs typeface="+mn-lt"/>
              </a:rPr>
              <a:t>For questions related to Assessment data files:</a:t>
            </a:r>
          </a:p>
          <a:p>
            <a:pPr lvl="1"/>
            <a:r>
              <a:rPr lang="en-US" dirty="0">
                <a:ea typeface="+mn-lt"/>
                <a:cs typeface="+mn-lt"/>
              </a:rPr>
              <a:t>Dr. Rebecca Izzo, Research Analyst, </a:t>
            </a:r>
            <a:r>
              <a:rPr lang="en-US" u="sng" dirty="0">
                <a:solidFill>
                  <a:schemeClr val="accent1"/>
                </a:solidFill>
                <a:ea typeface="+mn-lt"/>
                <a:cs typeface="+mn-lt"/>
              </a:rPr>
              <a:t>Rebecca.Izzo@bie.edu</a:t>
            </a:r>
          </a:p>
          <a:p>
            <a:pPr lvl="1"/>
            <a:endParaRPr lang="en-US" dirty="0">
              <a:solidFill>
                <a:srgbClr val="FB4A18"/>
              </a:solidFill>
              <a:ea typeface="+mn-lt"/>
              <a:cs typeface="+mn-lt"/>
            </a:endParaRPr>
          </a:p>
          <a:p>
            <a:r>
              <a:rPr lang="en-US" dirty="0">
                <a:ea typeface="+mn-lt"/>
                <a:cs typeface="+mn-lt"/>
              </a:rPr>
              <a:t>For questions related to the Assessment contract:</a:t>
            </a:r>
          </a:p>
          <a:p>
            <a:pPr lvl="1"/>
            <a:r>
              <a:rPr lang="en-US" dirty="0">
                <a:ea typeface="+mn-lt"/>
                <a:cs typeface="+mn-lt"/>
              </a:rPr>
              <a:t>Niccole White, Contracting Officer’s Representative, </a:t>
            </a:r>
            <a:r>
              <a:rPr lang="en-US" u="sng" dirty="0">
                <a:solidFill>
                  <a:schemeClr val="accent1"/>
                </a:solidFill>
                <a:ea typeface="+mn-lt"/>
                <a:cs typeface="+mn-lt"/>
                <a:hlinkClick r:id="rId2"/>
              </a:rPr>
              <a:t>Niccole.White@bie.edu</a:t>
            </a:r>
            <a:endParaRPr lang="en-US" u="sng" dirty="0">
              <a:solidFill>
                <a:schemeClr val="accent1"/>
              </a:solidFill>
              <a:ea typeface="+mn-lt"/>
              <a:cs typeface="+mn-lt"/>
            </a:endParaRPr>
          </a:p>
          <a:p>
            <a:pPr lvl="1"/>
            <a:endParaRPr lang="en-US" u="sng" dirty="0">
              <a:solidFill>
                <a:schemeClr val="accent1"/>
              </a:solidFill>
              <a:ea typeface="+mn-lt"/>
              <a:cs typeface="+mn-lt"/>
            </a:endParaRPr>
          </a:p>
          <a:p>
            <a:r>
              <a:rPr lang="en-US" dirty="0">
                <a:ea typeface="+mn-lt"/>
                <a:cs typeface="+mn-lt"/>
              </a:rPr>
              <a:t>For questions related to Special Education Programs, contact your local Special Education Coordinator</a:t>
            </a:r>
          </a:p>
          <a:p>
            <a:pPr lvl="1"/>
            <a:endParaRPr lang="en-US" dirty="0">
              <a:ea typeface="+mn-lt"/>
              <a:cs typeface="+mn-lt"/>
            </a:endParaRPr>
          </a:p>
        </p:txBody>
      </p:sp>
      <p:sp>
        <p:nvSpPr>
          <p:cNvPr id="4" name="Rectangle 3">
            <a:extLst>
              <a:ext uri="{FF2B5EF4-FFF2-40B4-BE49-F238E27FC236}">
                <a16:creationId xmlns:a16="http://schemas.microsoft.com/office/drawing/2014/main" id="{5C8EF06A-D192-4909-AA08-4E3FC664D695}"/>
              </a:ext>
            </a:extLst>
          </p:cNvPr>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702858894"/>
      </p:ext>
    </p:extLst>
  </p:cSld>
  <p:clrMapOvr>
    <a:masterClrMapping/>
  </p:clrMapOvr>
  <mc:AlternateContent xmlns:mc="http://schemas.openxmlformats.org/markup-compatibility/2006" xmlns:p14="http://schemas.microsoft.com/office/powerpoint/2010/main">
    <mc:Choice Requires="p14">
      <p:transition spd="slow" p14:dur="2000" advTm="45063"/>
    </mc:Choice>
    <mc:Fallback xmlns="">
      <p:transition spd="slow" advTm="45063"/>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4920-37BA-4929-9D26-C014277EF130}"/>
              </a:ext>
            </a:extLst>
          </p:cNvPr>
          <p:cNvSpPr>
            <a:spLocks noGrp="1"/>
          </p:cNvSpPr>
          <p:nvPr>
            <p:ph type="title"/>
          </p:nvPr>
        </p:nvSpPr>
        <p:spPr>
          <a:xfrm>
            <a:off x="2353345" y="275318"/>
            <a:ext cx="8911687" cy="1280890"/>
          </a:xfrm>
        </p:spPr>
        <p:txBody>
          <a:bodyPr/>
          <a:lstStyle/>
          <a:p>
            <a:r>
              <a:rPr lang="en-US" dirty="0">
                <a:ea typeface="+mj-lt"/>
                <a:cs typeface="+mj-lt"/>
              </a:rPr>
              <a:t>Participation</a:t>
            </a:r>
            <a:endParaRPr lang="en-US" dirty="0"/>
          </a:p>
        </p:txBody>
      </p:sp>
      <p:sp>
        <p:nvSpPr>
          <p:cNvPr id="3" name="Content Placeholder 2">
            <a:extLst>
              <a:ext uri="{FF2B5EF4-FFF2-40B4-BE49-F238E27FC236}">
                <a16:creationId xmlns:a16="http://schemas.microsoft.com/office/drawing/2014/main" id="{0D498C98-651E-4000-B058-E0B167C9A4CB}"/>
              </a:ext>
            </a:extLst>
          </p:cNvPr>
          <p:cNvSpPr>
            <a:spLocks noGrp="1"/>
          </p:cNvSpPr>
          <p:nvPr>
            <p:ph sz="half" idx="1"/>
          </p:nvPr>
        </p:nvSpPr>
        <p:spPr>
          <a:xfrm>
            <a:off x="1819374" y="1325490"/>
            <a:ext cx="9445658" cy="4990469"/>
          </a:xfrm>
        </p:spPr>
        <p:txBody>
          <a:bodyPr vert="horz" lIns="91440" tIns="45720" rIns="91440" bIns="45720" rtlCol="0" anchor="t">
            <a:normAutofit/>
          </a:bodyPr>
          <a:lstStyle/>
          <a:p>
            <a:r>
              <a:rPr lang="en-US" dirty="0">
                <a:ea typeface="+mn-lt"/>
                <a:cs typeface="+mn-lt"/>
              </a:rPr>
              <a:t>Remote Status due to Tribal Resolution during Testing Window: </a:t>
            </a:r>
            <a:endParaRPr lang="en-US" dirty="0"/>
          </a:p>
          <a:p>
            <a:pPr lvl="1"/>
            <a:r>
              <a:rPr lang="en-US" dirty="0">
                <a:ea typeface="+mn-lt"/>
                <a:cs typeface="+mn-lt"/>
              </a:rPr>
              <a:t>The Chief Academic Office has been consistently been telling schools to prepare and plan for administering the assessments this Spring. The tests are not designed to be given at home for test security reasons. The tests must be administered in person at the school site. The testing windows have been extended so there is a greater chance for schools to participate in testing this Spring.</a:t>
            </a:r>
            <a:endParaRPr lang="en-US" dirty="0"/>
          </a:p>
          <a:p>
            <a:endParaRPr lang="en-US" dirty="0"/>
          </a:p>
          <a:p>
            <a:pPr lvl="1"/>
            <a:r>
              <a:rPr lang="en-US" i="1" dirty="0">
                <a:ea typeface="+mn-lt"/>
                <a:cs typeface="+mn-lt"/>
              </a:rPr>
              <a:t>If your local Tribe has a resolution or prohibition to NOT be in school such as a "shelter in place," or "stay at home order," during the testing window, then schools should follow the local Tribal decisions.</a:t>
            </a:r>
            <a:r>
              <a:rPr lang="en-US" dirty="0">
                <a:ea typeface="+mn-lt"/>
                <a:cs typeface="+mn-lt"/>
              </a:rPr>
              <a:t> Those Tribal resolutions should be sent to folks in the school's chain of command - Education Program Administers (EPAs), Associate Deputy Directors (ADDs), the Chief Academic Officer - Dr. </a:t>
            </a:r>
            <a:r>
              <a:rPr lang="en-US" dirty="0" err="1">
                <a:ea typeface="+mn-lt"/>
                <a:cs typeface="+mn-lt"/>
              </a:rPr>
              <a:t>Tamarah</a:t>
            </a:r>
            <a:r>
              <a:rPr lang="en-US" dirty="0">
                <a:ea typeface="+mn-lt"/>
                <a:cs typeface="+mn-lt"/>
              </a:rPr>
              <a:t> Pfeiffer, </a:t>
            </a:r>
            <a:r>
              <a:rPr lang="en-US" dirty="0">
                <a:ea typeface="+mn-lt"/>
                <a:cs typeface="+mn-lt"/>
                <a:hlinkClick r:id="rId2"/>
              </a:rPr>
              <a:t>tamarah.pfeiffer@bie.edu</a:t>
            </a:r>
            <a:r>
              <a:rPr lang="en-US" dirty="0">
                <a:ea typeface="+mn-lt"/>
                <a:cs typeface="+mn-lt"/>
              </a:rPr>
              <a:t>, and the Central Office, </a:t>
            </a:r>
            <a:r>
              <a:rPr lang="en-US" dirty="0">
                <a:ea typeface="+mn-lt"/>
                <a:cs typeface="+mn-lt"/>
                <a:hlinkClick r:id="rId3"/>
              </a:rPr>
              <a:t>Kylie.Morden@bie.edu</a:t>
            </a:r>
            <a:r>
              <a:rPr lang="en-US" dirty="0">
                <a:ea typeface="+mn-lt"/>
                <a:cs typeface="+mn-lt"/>
              </a:rPr>
              <a:t>. BIE will track those schools with Tribal resolutions stating the community and school are in a "stay at home" order during the testing window. </a:t>
            </a:r>
            <a:endParaRPr lang="en-US" dirty="0"/>
          </a:p>
          <a:p>
            <a:endParaRPr lang="en-US" dirty="0"/>
          </a:p>
        </p:txBody>
      </p:sp>
    </p:spTree>
    <p:extLst>
      <p:ext uri="{BB962C8B-B14F-4D97-AF65-F5344CB8AC3E}">
        <p14:creationId xmlns:p14="http://schemas.microsoft.com/office/powerpoint/2010/main" val="17897894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F8BD-FE0D-4D81-9035-324EF6754F95}"/>
              </a:ext>
            </a:extLst>
          </p:cNvPr>
          <p:cNvSpPr>
            <a:spLocks noGrp="1"/>
          </p:cNvSpPr>
          <p:nvPr>
            <p:ph type="title"/>
          </p:nvPr>
        </p:nvSpPr>
        <p:spPr>
          <a:xfrm>
            <a:off x="2051387" y="2575490"/>
            <a:ext cx="8911687" cy="1280890"/>
          </a:xfrm>
        </p:spPr>
        <p:txBody>
          <a:bodyPr/>
          <a:lstStyle/>
          <a:p>
            <a:pPr algn="ctr"/>
            <a:r>
              <a:rPr lang="en-US" dirty="0"/>
              <a:t>Thank You</a:t>
            </a:r>
          </a:p>
        </p:txBody>
      </p:sp>
    </p:spTree>
    <p:extLst>
      <p:ext uri="{BB962C8B-B14F-4D97-AF65-F5344CB8AC3E}">
        <p14:creationId xmlns:p14="http://schemas.microsoft.com/office/powerpoint/2010/main" val="589197215"/>
      </p:ext>
    </p:extLst>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306AD78CFFB249AB441C29BFEDC657" ma:contentTypeVersion="11" ma:contentTypeDescription="Create a new document." ma:contentTypeScope="" ma:versionID="fad5ea2300e7a2bcb31c68fe71ab32da">
  <xsd:schema xmlns:xsd="http://www.w3.org/2001/XMLSchema" xmlns:xs="http://www.w3.org/2001/XMLSchema" xmlns:p="http://schemas.microsoft.com/office/2006/metadata/properties" xmlns:ns2="26b9d9cd-b4d9-4564-97fa-e5cbfe881d3b" xmlns:ns3="729dc432-0383-484f-8052-489d70abc8a9" targetNamespace="http://schemas.microsoft.com/office/2006/metadata/properties" ma:root="true" ma:fieldsID="d4d10bb0f5a9f30a2cda5f28ff5e7522" ns2:_="" ns3:_="">
    <xsd:import namespace="26b9d9cd-b4d9-4564-97fa-e5cbfe881d3b"/>
    <xsd:import namespace="729dc432-0383-484f-8052-489d70abc8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b9d9cd-b4d9-4564-97fa-e5cbfe881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9dc432-0383-484f-8052-489d70abc8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978D4E-7233-414D-9FF1-2F835A5931C3}">
  <ds:schemaRefs>
    <ds:schemaRef ds:uri="http://schemas.microsoft.com/sharepoint/v3/contenttype/forms"/>
  </ds:schemaRefs>
</ds:datastoreItem>
</file>

<file path=customXml/itemProps2.xml><?xml version="1.0" encoding="utf-8"?>
<ds:datastoreItem xmlns:ds="http://schemas.openxmlformats.org/officeDocument/2006/customXml" ds:itemID="{E42651BF-E3FD-441A-99E7-659B52E407CE}">
  <ds:schemaRefs>
    <ds:schemaRef ds:uri="26b9d9cd-b4d9-4564-97fa-e5cbfe881d3b"/>
    <ds:schemaRef ds:uri="729dc432-0383-484f-8052-489d70abc8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2EC493-A2DB-433F-A75A-92DB8C1F1575}">
  <ds:schemaRefs>
    <ds:schemaRef ds:uri="http://purl.org/dc/elements/1.1/"/>
    <ds:schemaRef ds:uri="http://schemas.microsoft.com/office/2006/metadata/properties"/>
    <ds:schemaRef ds:uri="http://purl.org/dc/terms/"/>
    <ds:schemaRef ds:uri="26b9d9cd-b4d9-4564-97fa-e5cbfe881d3b"/>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729dc432-0383-484f-8052-489d70abc8a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11814</TotalTime>
  <Words>3021</Words>
  <Application>Microsoft Office PowerPoint</Application>
  <PresentationFormat>Widescreen</PresentationFormat>
  <Paragraphs>356</Paragraphs>
  <Slides>95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95</vt:i4>
      </vt:variant>
    </vt:vector>
  </HeadingPairs>
  <TitlesOfParts>
    <vt:vector size="103" baseType="lpstr">
      <vt:lpstr>Arial</vt:lpstr>
      <vt:lpstr>Calibri</vt:lpstr>
      <vt:lpstr>Century Gothic</vt:lpstr>
      <vt:lpstr>Trebuchet MS</vt:lpstr>
      <vt:lpstr>Verdana</vt:lpstr>
      <vt:lpstr>Wingdings</vt:lpstr>
      <vt:lpstr>Wingdings 3</vt:lpstr>
      <vt:lpstr>Wisp</vt:lpstr>
      <vt:lpstr>PowerPoint Presentation</vt:lpstr>
      <vt:lpstr>Welcome and Purpose</vt:lpstr>
      <vt:lpstr>What is the BIE Alternate Science Assessment?</vt:lpstr>
      <vt:lpstr>Who are the Students?</vt:lpstr>
      <vt:lpstr>Who can give the BIE Alternate Science ? </vt:lpstr>
      <vt:lpstr>PowerPoint Presentation</vt:lpstr>
      <vt:lpstr>BIE Alternate Science Security Standards</vt:lpstr>
      <vt:lpstr>Chain of Custody</vt:lpstr>
      <vt:lpstr>PowerPoint Presentation</vt:lpstr>
      <vt:lpstr>BIE Alternate Science </vt:lpstr>
      <vt:lpstr>BIE Alternate Science </vt:lpstr>
      <vt:lpstr>BIE Alternate Science Preparing Materials for Assessment</vt:lpstr>
      <vt:lpstr>Test Examiner Activities Before Testing</vt:lpstr>
      <vt:lpstr>BIE Alternate Science Materials</vt:lpstr>
      <vt:lpstr>Test Materials</vt:lpstr>
      <vt:lpstr>Task Manipulatives</vt:lpstr>
      <vt:lpstr>Task Manipulatives</vt:lpstr>
      <vt:lpstr>Test Layout</vt:lpstr>
      <vt:lpstr>PowerPoint Presentation</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Selected Response Scoring</vt:lpstr>
      <vt:lpstr>PowerPoint Presentation</vt:lpstr>
      <vt:lpstr>Supported Performance Task</vt:lpstr>
      <vt:lpstr>Supported Performance Task Scoring</vt:lpstr>
      <vt:lpstr>Task Manipulatives</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PowerPoint Presentation</vt:lpstr>
      <vt:lpstr>Planning and Scheduling</vt:lpstr>
      <vt:lpstr>Getting Ready</vt:lpstr>
      <vt:lpstr>PearsonAccessnext Navigation Training</vt:lpstr>
      <vt:lpstr>Login to PearsonAccessnext.com </vt:lpstr>
      <vt:lpstr>Sign In </vt:lpstr>
      <vt:lpstr>PowerPoint Presentation</vt:lpstr>
      <vt:lpstr>PowerPoint Presentation</vt:lpstr>
      <vt:lpstr>Locate your School in PearsonAccessnext </vt:lpstr>
      <vt:lpstr>Finding Students in PearsonAccessnext </vt:lpstr>
      <vt:lpstr>Finding Students in PearsonAccessnext </vt:lpstr>
      <vt:lpstr>Finding Students in PearsonAccessnext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vt:lpstr>
      <vt:lpstr>Pearson Resources </vt:lpstr>
      <vt:lpstr>PowerPoint Presentation</vt:lpstr>
      <vt:lpstr>BIE Contacts</vt:lpstr>
      <vt:lpstr>Participation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Garcia, Manuel</dc:creator>
  <cp:lastModifiedBy>Garcia, Manuel</cp:lastModifiedBy>
  <cp:revision>17</cp:revision>
  <dcterms:created xsi:type="dcterms:W3CDTF">2021-03-18T20:33:45Z</dcterms:created>
  <dcterms:modified xsi:type="dcterms:W3CDTF">2021-04-05T18:44:58Z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0x0101008E306AD78CFFB249AB441C29BFEDC657</vt:lpwstr>
  </property>
</Properties>
</file>